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4C_4F6F610B.xml" ContentType="application/vnd.ms-powerpoint.comments+xml"/>
  <Override PartName="/ppt/notesSlides/notesSlide2.xml" ContentType="application/vnd.openxmlformats-officedocument.presentationml.notesSlide+xml"/>
  <Override PartName="/ppt/comments/modernComment_134_15C69180.xml" ContentType="application/vnd.ms-powerpoint.comments+xml"/>
  <Override PartName="/ppt/notesSlides/notesSlide3.xml" ContentType="application/vnd.openxmlformats-officedocument.presentationml.notesSlide+xml"/>
  <Override PartName="/ppt/comments/modernComment_13A_DEB1342E.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D_94E0AD93.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3F_79141AFE.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41_8C81CF5.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sldIdLst>
    <p:sldId id="306" r:id="rId5"/>
    <p:sldId id="332" r:id="rId6"/>
    <p:sldId id="308"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33" r:id="rId20"/>
    <p:sldId id="334" r:id="rId21"/>
    <p:sldId id="326" r:id="rId22"/>
    <p:sldId id="327" r:id="rId23"/>
    <p:sldId id="328" r:id="rId24"/>
    <p:sldId id="335" r:id="rId25"/>
    <p:sldId id="329" r:id="rId26"/>
    <p:sldId id="303" r:id="rId27"/>
    <p:sldId id="330" r:id="rId28"/>
    <p:sldId id="310" r:id="rId29"/>
    <p:sldId id="311" r:id="rId30"/>
    <p:sldId id="3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9946F9C2-D4AD-5A5C-54D3-107624510A8B}" name="Alex Rhodes" initials="AR" userId="S::arhode03@villanova.edu::7a0c3f8d-45ae-4077-9618-ad979f4d36bc" providerId="AD"/>
  <p188:author id="{24FB48D1-EC22-D293-DE9A-2213A467D23D}" name="Timmy Hoo" initials="TH" userId="S::thoo01@villanova.edu::1c6149a1-c3d3-4ba7-96b4-00f3e381cf0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0AC68-4258-2C46-A532-80FC4FE700DA}" v="127" dt="2023-05-03T22:24:07.396"/>
    <p1510:client id="{3E1CF836-5398-45CC-991D-11D690A9B29F}" v="3" dt="2023-05-03T21:56:16.655"/>
    <p1510:client id="{4B1486D0-F367-4F8C-BFAF-3A1A12F3BC15}" v="204" dt="2023-05-02T22:31:27.191"/>
    <p1510:client id="{6A20F0BF-35BE-4D7E-BD5A-3DD429B6AEEE}" v="508" dt="2023-05-02T22:29:15.727"/>
    <p1510:client id="{F6507BFC-AD76-4913-8379-BD65E6D10A17}" v="1142" dt="2023-05-02T22:35:14.659"/>
    <p1510:client id="{FE786CAD-035C-4A2A-BFA3-7FFE6575B482}" v="2875" dt="2023-05-02T22:34:47.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09"/>
    <p:restoredTop sz="94694"/>
  </p:normalViewPr>
  <p:slideViewPr>
    <p:cSldViewPr snapToGrid="0">
      <p:cViewPr varScale="1">
        <p:scale>
          <a:sx n="96" d="100"/>
          <a:sy n="96" d="100"/>
        </p:scale>
        <p:origin x="184" y="712"/>
      </p:cViewPr>
      <p:guideLst>
        <p:guide orient="horz" pos="1392"/>
        <p:guide pos="7056"/>
        <p:guide orient="horz"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34_15C69180.xml><?xml version="1.0" encoding="utf-8"?>
<p188:cmLst xmlns:a="http://schemas.openxmlformats.org/drawingml/2006/main" xmlns:r="http://schemas.openxmlformats.org/officeDocument/2006/relationships" xmlns:p188="http://schemas.microsoft.com/office/powerpoint/2018/8/main">
  <p188:cm id="{90A0EC68-B57F-4E8B-97B9-A1FB5AFBA9DB}" authorId="{9946F9C2-D4AD-5A5C-54D3-107624510A8B}" created="2023-05-02T21:57:15.425">
    <pc:sldMkLst xmlns:pc="http://schemas.microsoft.com/office/powerpoint/2013/main/command">
      <pc:docMk/>
      <pc:sldMk cId="365334912" sldId="308"/>
    </pc:sldMkLst>
    <p188:txBody>
      <a:bodyPr/>
      <a:lstStyle/>
      <a:p>
        <a:r>
          <a:rPr lang="en-US"/>
          <a:t>done</a:t>
        </a:r>
      </a:p>
    </p188:txBody>
  </p188:cm>
</p188:cmLst>
</file>

<file path=ppt/comments/modernComment_13A_DEB1342E.xml><?xml version="1.0" encoding="utf-8"?>
<p188:cmLst xmlns:a="http://schemas.openxmlformats.org/drawingml/2006/main" xmlns:r="http://schemas.openxmlformats.org/officeDocument/2006/relationships" xmlns:p188="http://schemas.microsoft.com/office/powerpoint/2018/8/main">
  <p188:cm id="{DE8ACCD9-44D9-4412-BB40-7B43C8C48784}" authorId="{24FB48D1-EC22-D293-DE9A-2213A467D23D}" created="2023-05-02T21:46:28.110">
    <pc:sldMkLst xmlns:pc="http://schemas.microsoft.com/office/powerpoint/2013/main/command">
      <pc:docMk/>
      <pc:sldMk cId="3736155182" sldId="314"/>
    </pc:sldMkLst>
    <p188:txBody>
      <a:bodyPr/>
      <a:lstStyle/>
      <a:p>
        <a:r>
          <a:rPr lang="en-US"/>
          <a:t>Done</a:t>
        </a:r>
      </a:p>
    </p188:txBody>
  </p188:cm>
</p188:cmLst>
</file>

<file path=ppt/comments/modernComment_13D_94E0AD93.xml><?xml version="1.0" encoding="utf-8"?>
<p188:cmLst xmlns:a="http://schemas.openxmlformats.org/drawingml/2006/main" xmlns:r="http://schemas.openxmlformats.org/officeDocument/2006/relationships" xmlns:p188="http://schemas.microsoft.com/office/powerpoint/2018/8/main">
  <p188:cm id="{7932596E-9D42-425E-9258-55D2024DC3DC}" authorId="{24FB48D1-EC22-D293-DE9A-2213A467D23D}" created="2023-05-02T21:46:16.906">
    <pc:sldMkLst xmlns:pc="http://schemas.microsoft.com/office/powerpoint/2013/main/command">
      <pc:docMk/>
      <pc:sldMk cId="2497752467" sldId="317"/>
    </pc:sldMkLst>
    <p188:txBody>
      <a:bodyPr/>
      <a:lstStyle/>
      <a:p>
        <a:r>
          <a:rPr lang="en-US"/>
          <a:t>Done</a:t>
        </a:r>
      </a:p>
    </p188:txBody>
  </p188:cm>
</p188:cmLst>
</file>

<file path=ppt/comments/modernComment_13F_79141AFE.xml><?xml version="1.0" encoding="utf-8"?>
<p188:cmLst xmlns:a="http://schemas.openxmlformats.org/drawingml/2006/main" xmlns:r="http://schemas.openxmlformats.org/officeDocument/2006/relationships" xmlns:p188="http://schemas.microsoft.com/office/powerpoint/2018/8/main">
  <p188:cm id="{B05BBB45-9C71-451B-9BE1-D0984C416664}" authorId="{24FB48D1-EC22-D293-DE9A-2213A467D23D}" created="2023-05-02T21:46:04.031">
    <pc:sldMkLst xmlns:pc="http://schemas.microsoft.com/office/powerpoint/2013/main/command">
      <pc:docMk/>
      <pc:sldMk cId="2031360766" sldId="319"/>
    </pc:sldMkLst>
    <p188:txBody>
      <a:bodyPr/>
      <a:lstStyle/>
      <a:p>
        <a:r>
          <a:rPr lang="en-US"/>
          <a:t>Done</a:t>
        </a:r>
      </a:p>
    </p188:txBody>
  </p188:cm>
</p188:cmLst>
</file>

<file path=ppt/comments/modernComment_141_8C81CF5.xml><?xml version="1.0" encoding="utf-8"?>
<p188:cmLst xmlns:a="http://schemas.openxmlformats.org/drawingml/2006/main" xmlns:r="http://schemas.openxmlformats.org/officeDocument/2006/relationships" xmlns:p188="http://schemas.microsoft.com/office/powerpoint/2018/8/main">
  <p188:cm id="{217C56DC-1C28-4968-8120-5A150F37FB05}" authorId="{24FB48D1-EC22-D293-DE9A-2213A467D23D}" created="2023-05-02T21:53:54.203">
    <pc:sldMkLst xmlns:pc="http://schemas.microsoft.com/office/powerpoint/2013/main/command">
      <pc:docMk/>
      <pc:sldMk cId="147332341" sldId="321"/>
    </pc:sldMkLst>
    <p188:txBody>
      <a:bodyPr/>
      <a:lstStyle/>
      <a:p>
        <a:r>
          <a:rPr lang="en-US"/>
          <a:t>Done</a:t>
        </a:r>
      </a:p>
    </p188:txBody>
  </p188:cm>
</p188:cmLst>
</file>

<file path=ppt/comments/modernComment_14C_4F6F610B.xml><?xml version="1.0" encoding="utf-8"?>
<p188:cmLst xmlns:a="http://schemas.openxmlformats.org/drawingml/2006/main" xmlns:r="http://schemas.openxmlformats.org/officeDocument/2006/relationships" xmlns:p188="http://schemas.microsoft.com/office/powerpoint/2018/8/main">
  <p188:cm id="{8D17C1C6-D928-40DF-ABEE-08FA46ADE22B}" authorId="{9946F9C2-D4AD-5A5C-54D3-107624510A8B}" created="2023-05-02T21:48:42.068">
    <pc:sldMkLst xmlns:pc="http://schemas.microsoft.com/office/powerpoint/2013/main/command">
      <pc:docMk/>
      <pc:sldMk cId="1332699403" sldId="332"/>
    </pc:sldMkLst>
    <p188:txBody>
      <a:bodyPr/>
      <a:lstStyle/>
      <a:p>
        <a:r>
          <a:rPr lang="en-US"/>
          <a:t>done </a:t>
        </a:r>
      </a:p>
    </p188:txBody>
  </p188:cm>
</p188:cmLst>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phldr="0"/>
      <dgm:spPr>
        <a:solidFill>
          <a:schemeClr val="accent2"/>
        </a:solidFill>
        <a:ln>
          <a:solidFill>
            <a:schemeClr val="accent2"/>
          </a:solidFill>
        </a:ln>
      </dgm:spPr>
      <dgm:t>
        <a:bodyPr/>
        <a:lstStyle/>
        <a:p>
          <a:pPr rtl="0"/>
          <a:r>
            <a:rPr lang="en-US">
              <a:latin typeface="Univers"/>
            </a:rPr>
            <a:t>Background info/observation</a:t>
          </a:r>
          <a:endParaRPr lang="en-US"/>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pPr rtl="0"/>
          <a:r>
            <a:rPr lang="en-US" b="0" i="0" u="none">
              <a:latin typeface="Univers"/>
            </a:rPr>
            <a:t>We evaluate</a:t>
          </a:r>
          <a:r>
            <a:rPr lang="en-US">
              <a:latin typeface="Univers"/>
            </a:rPr>
            <a:t> the problem and produce solutions and how to put togethor our device</a:t>
          </a:r>
          <a:endParaRPr lang="en-US"/>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a:latin typeface="Univers"/>
              <a:cs typeface="Calibri"/>
            </a:rPr>
            <a:t>App</a:t>
          </a:r>
          <a:endParaRPr lang="en-US"/>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EDA317F-AB2E-47DE-BA46-16FA60C3C561}">
      <dgm:prSet phldrT="[Text]" phldr="0"/>
      <dgm:spPr>
        <a:solidFill>
          <a:schemeClr val="accent3"/>
        </a:solidFill>
        <a:ln>
          <a:solidFill>
            <a:schemeClr val="accent3"/>
          </a:solidFill>
        </a:ln>
      </dgm:spPr>
      <dgm:t>
        <a:bodyPr/>
        <a:lstStyle/>
        <a:p>
          <a:pPr rtl="0"/>
          <a:r>
            <a:rPr lang="en-US">
              <a:latin typeface="Univers"/>
            </a:rPr>
            <a:t>Feedback Response</a:t>
          </a:r>
          <a:endParaRPr lang="en-US"/>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pPr rtl="0"/>
          <a:r>
            <a:rPr lang="en-US" b="0" i="0" u="none">
              <a:latin typeface="Univers"/>
            </a:rPr>
            <a:t>We</a:t>
          </a:r>
          <a:r>
            <a:rPr lang="en-US">
              <a:latin typeface="Univers"/>
            </a:rPr>
            <a:t> use the data from the devise and the processing power of the app to give response on the weld</a:t>
          </a:r>
          <a:endParaRPr lang="en-US"/>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a:latin typeface="Univers"/>
            </a:rPr>
            <a:t>Test/Finalize</a:t>
          </a:r>
          <a:endParaRPr lang="en-US"/>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pPr rtl="0"/>
          <a:r>
            <a:rPr lang="en-US" b="0" i="0" u="none">
              <a:latin typeface="Univers"/>
            </a:rPr>
            <a:t>We</a:t>
          </a:r>
          <a:r>
            <a:rPr lang="en-US">
              <a:latin typeface="Univers"/>
            </a:rPr>
            <a:t> test the device,app,feedback response works and fixes any bugs that might arise</a:t>
          </a:r>
          <a:endParaRPr lang="en-US"/>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F42B2E09-8F8C-4C62-8A0F-DF8588E2747D}">
      <dgm:prSet phldr="0"/>
      <dgm:spPr/>
      <dgm:t>
        <a:bodyPr/>
        <a:lstStyle/>
        <a:p>
          <a:pPr rtl="0"/>
          <a:r>
            <a:rPr lang="en-US">
              <a:latin typeface="Univers"/>
            </a:rPr>
            <a:t>We learn how to code in Xcode for our app and how to connect with device. </a:t>
          </a:r>
          <a:endParaRPr lang="en-US"/>
        </a:p>
      </dgm:t>
    </dgm:pt>
    <dgm:pt modelId="{26BAB7EA-87DA-4C47-A7FD-3E015078BBAD}" type="parTrans" cxnId="{DBD77604-2747-4CFD-BD67-648D03C64C53}">
      <dgm:prSet/>
      <dgm:spPr/>
      <dgm:t>
        <a:bodyPr/>
        <a:lstStyle/>
        <a:p>
          <a:endParaRPr lang="en-US"/>
        </a:p>
      </dgm:t>
    </dgm:pt>
    <dgm:pt modelId="{22D7FE1F-AE08-4CD5-9878-7D683C327ADA}" type="sibTrans" cxnId="{DBD77604-2747-4CFD-BD67-648D03C64C53}">
      <dgm:prSet/>
      <dgm:spPr/>
      <dgm:t>
        <a:bodyPr/>
        <a:lstStyle/>
        <a:p>
          <a:endParaRPr lang="en-US"/>
        </a:p>
      </dgm:t>
    </dgm:pt>
    <dgm:pt modelId="{F47EEEFF-50F4-4730-BEB5-A812E137A42B}">
      <dgm:prSet phldr="0"/>
      <dgm:spPr/>
      <dgm:t>
        <a:bodyPr/>
        <a:lstStyle/>
        <a:p>
          <a:pPr rtl="0"/>
          <a:r>
            <a:rPr lang="en-US">
              <a:solidFill>
                <a:schemeClr val="bg1"/>
              </a:solidFill>
              <a:latin typeface="Univers"/>
              <a:cs typeface="Calibri"/>
            </a:rPr>
            <a:t>Device</a:t>
          </a:r>
        </a:p>
      </dgm:t>
    </dgm:pt>
    <dgm:pt modelId="{BD046813-9973-4884-9F2D-A0074B577320}" type="parTrans" cxnId="{2ED7EC5A-B5F6-41F8-9277-0C8F5271EB15}">
      <dgm:prSet/>
      <dgm:spPr/>
      <dgm:t>
        <a:bodyPr/>
        <a:lstStyle/>
        <a:p>
          <a:endParaRPr lang="en-US"/>
        </a:p>
      </dgm:t>
    </dgm:pt>
    <dgm:pt modelId="{F0AC15FA-05A6-4A26-80FE-EB1F45283D43}" type="sibTrans" cxnId="{2ED7EC5A-B5F6-41F8-9277-0C8F5271EB15}">
      <dgm:prSet/>
      <dgm:spPr/>
      <dgm:t>
        <a:bodyPr/>
        <a:lstStyle/>
        <a:p>
          <a:endParaRPr lang="en-US"/>
        </a:p>
      </dgm:t>
    </dgm:pt>
    <dgm:pt modelId="{D52EDF3E-1E1A-48BB-9156-C289DABA252B}">
      <dgm:prSet phldr="0"/>
      <dgm:spPr/>
      <dgm:t>
        <a:bodyPr/>
        <a:lstStyle/>
        <a:p>
          <a:r>
            <a:rPr lang="en-US" b="0">
              <a:solidFill>
                <a:schemeClr val="tx1"/>
              </a:solidFill>
              <a:latin typeface="Univers"/>
              <a:cs typeface="Calibri"/>
            </a:rPr>
            <a:t>We learn and produce our device with the gyroscope,bluetooth, and voltage/current sensor</a:t>
          </a:r>
        </a:p>
      </dgm:t>
    </dgm:pt>
    <dgm:pt modelId="{041BAADB-A5C0-4B7C-BE06-14361DEA248C}" type="parTrans" cxnId="{5253863C-FDFC-40BB-9676-78946542AE1B}">
      <dgm:prSet/>
      <dgm:spPr/>
      <dgm:t>
        <a:bodyPr/>
        <a:lstStyle/>
        <a:p>
          <a:endParaRPr lang="en-US"/>
        </a:p>
      </dgm:t>
    </dgm:pt>
    <dgm:pt modelId="{E2B53501-F09B-4D16-9A23-81D01F3AC25D}" type="sibTrans" cxnId="{5253863C-FDFC-40BB-9676-78946542AE1B}">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9FC53D4B-E2EE-4AEF-8EA1-664E9877F5C8}" type="pres">
      <dgm:prSet presAssocID="{F47EEEFF-50F4-4730-BEB5-A812E137A42B}" presName="composite" presStyleCnt="0"/>
      <dgm:spPr/>
    </dgm:pt>
    <dgm:pt modelId="{D5EC68C4-F391-4829-A992-6B8C75212D4A}" type="pres">
      <dgm:prSet presAssocID="{F47EEEFF-50F4-4730-BEB5-A812E137A42B}" presName="L" presStyleLbl="solidFgAcc1" presStyleIdx="1" presStyleCnt="5">
        <dgm:presLayoutVars>
          <dgm:chMax val="0"/>
          <dgm:chPref val="0"/>
        </dgm:presLayoutVars>
      </dgm:prSet>
      <dgm:spPr/>
    </dgm:pt>
    <dgm:pt modelId="{95595D1F-F82A-454B-B33D-E2E52DDFE06A}" type="pres">
      <dgm:prSet presAssocID="{F47EEEFF-50F4-4730-BEB5-A812E137A42B}" presName="parTx" presStyleLbl="alignNode1" presStyleIdx="1" presStyleCnt="5">
        <dgm:presLayoutVars>
          <dgm:chMax val="0"/>
          <dgm:chPref val="0"/>
          <dgm:bulletEnabled val="1"/>
        </dgm:presLayoutVars>
      </dgm:prSet>
      <dgm:spPr/>
    </dgm:pt>
    <dgm:pt modelId="{304CF70B-82FD-43C4-86A1-2CC4AA7CA7CE}" type="pres">
      <dgm:prSet presAssocID="{F47EEEFF-50F4-4730-BEB5-A812E137A42B}" presName="desTx" presStyleLbl="revTx" presStyleIdx="1" presStyleCnt="5">
        <dgm:presLayoutVars>
          <dgm:chMax val="0"/>
          <dgm:chPref val="0"/>
          <dgm:bulletEnabled val="1"/>
        </dgm:presLayoutVars>
      </dgm:prSet>
      <dgm:spPr/>
    </dgm:pt>
    <dgm:pt modelId="{EDD069EC-9F70-45C5-8807-9B4B2F78DE12}" type="pres">
      <dgm:prSet presAssocID="{F47EEEFF-50F4-4730-BEB5-A812E137A42B}" presName="EmptyPlaceHolder" presStyleCnt="0"/>
      <dgm:spPr/>
    </dgm:pt>
    <dgm:pt modelId="{EDC35C85-E0A0-4384-80CB-382B3651792D}" type="pres">
      <dgm:prSet presAssocID="{F0AC15FA-05A6-4A26-80FE-EB1F45283D43}"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2"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2" presStyleCnt="5">
        <dgm:presLayoutVars>
          <dgm:chMax val="0"/>
          <dgm:chPref val="0"/>
          <dgm:bulletEnabled val="1"/>
        </dgm:presLayoutVars>
      </dgm:prSet>
      <dgm:spPr/>
    </dgm:pt>
    <dgm:pt modelId="{5E07F9E4-149C-4A89-848F-4ABDD305F0C5}" type="pres">
      <dgm:prSet presAssocID="{D07AD3FD-84FF-467E-9693-752776549C61}" presName="desTx" presStyleLbl="revTx" presStyleIdx="2"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DBD77604-2747-4CFD-BD67-648D03C64C53}" srcId="{D07AD3FD-84FF-467E-9693-752776549C61}" destId="{F42B2E09-8F8C-4C62-8A0F-DF8588E2747D}" srcOrd="0" destOrd="0" parTransId="{26BAB7EA-87DA-4C47-A7FD-3E015078BBAD}" sibTransId="{22D7FE1F-AE08-4CD5-9878-7D683C327ADA}"/>
    <dgm:cxn modelId="{4FB36F0B-FFF6-4C49-AC0E-8307F772D314}" type="presOf" srcId="{EE155DB2-6788-4019-961C-F8B89C275CE8}" destId="{B73D2BBA-574C-491E-A31C-8B6EA5CC871A}" srcOrd="0" destOrd="0" presId="urn:microsoft.com/office/officeart/2016/7/layout/AccentHomeChevronProcess"/>
    <dgm:cxn modelId="{5C1B6F28-82B4-4C5B-A4A2-84A85CB87E7B}" type="presOf" srcId="{AACEAFD5-63CF-4AFC-B46F-BE086C5D447C}" destId="{CA3A6A4E-2D39-41D2-A6B1-B590D0C452D2}"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FC7EAE33-5E44-439D-8555-36FE57B3DAC0}" type="presOf" srcId="{F42B2E09-8F8C-4C62-8A0F-DF8588E2747D}" destId="{5E07F9E4-149C-4A89-848F-4ABDD305F0C5}"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5253863C-FDFC-40BB-9676-78946542AE1B}" srcId="{F47EEEFF-50F4-4730-BEB5-A812E137A42B}" destId="{D52EDF3E-1E1A-48BB-9156-C289DABA252B}" srcOrd="0" destOrd="0" parTransId="{041BAADB-A5C0-4B7C-BE06-14361DEA248C}" sibTransId="{E2B53501-F09B-4D16-9A23-81D01F3AC25D}"/>
    <dgm:cxn modelId="{219EA357-E48B-4A91-91A7-8282DFF10601}" type="presOf" srcId="{55C0B14E-AEA6-48D3-A387-ED4A3A3BF840}" destId="{594BF422-752C-42F3-A230-3D0E6AE9A886}" srcOrd="0" destOrd="0" presId="urn:microsoft.com/office/officeart/2016/7/layout/AccentHomeChevronProcess"/>
    <dgm:cxn modelId="{2ED7EC5A-B5F6-41F8-9277-0C8F5271EB15}" srcId="{55C0B14E-AEA6-48D3-A387-ED4A3A3BF840}" destId="{F47EEEFF-50F4-4730-BEB5-A812E137A42B}" srcOrd="1" destOrd="0" parTransId="{BD046813-9973-4884-9F2D-A0074B577320}" sibTransId="{F0AC15FA-05A6-4A26-80FE-EB1F45283D43}"/>
    <dgm:cxn modelId="{55492768-9A5E-4F74-AC7C-959C5C24EFD3}" srcId="{55C0B14E-AEA6-48D3-A387-ED4A3A3BF840}" destId="{D07AD3FD-84FF-467E-9693-752776549C61}" srcOrd="2" destOrd="0" parTransId="{7B691773-F524-4FAD-A272-BDF0B0C4370A}" sibTransId="{A8C9B7A9-BC2A-4753-B7F0-F2E361D95520}"/>
    <dgm:cxn modelId="{00BD7769-222F-47E8-B694-28D9BBE389F6}" type="presOf" srcId="{D07AD3FD-84FF-467E-9693-752776549C61}" destId="{6C46E586-0364-4C52-98F9-74A7ACD803D1}" srcOrd="0" destOrd="0" presId="urn:microsoft.com/office/officeart/2016/7/layout/AccentHomeChevronProcess"/>
    <dgm:cxn modelId="{8A3D4B73-3658-4A4C-9DFE-F59E22A79482}" srcId="{5EDA317F-AB2E-47DE-BA46-16FA60C3C561}" destId="{F757DBC8-3670-4122-937A-47DB91C0F3FE}" srcOrd="0" destOrd="0" parTransId="{8F483F27-8D97-48E5-9210-1B448F1CE277}" sibTransId="{A46A41DD-2CA4-4800-8F85-546ABB24ED07}"/>
    <dgm:cxn modelId="{766AA696-401F-4319-AD53-1F42377FA996}" type="presOf" srcId="{7B2FF309-5120-45E2-ACC8-F8FAA9DBDA55}" destId="{B89F8758-DA9D-4018-859A-710084D7ABF3}" srcOrd="0" destOrd="0" presId="urn:microsoft.com/office/officeart/2016/7/layout/AccentHomeChevronProcess"/>
    <dgm:cxn modelId="{607F7EB5-A99A-40F8-B806-8A4E910D3388}" type="presOf" srcId="{F757DBC8-3670-4122-937A-47DB91C0F3FE}" destId="{1F1B09A6-DA7E-41D1-B8A6-E3B6E775E5C1}" srcOrd="0" destOrd="0" presId="urn:microsoft.com/office/officeart/2016/7/layout/AccentHomeChevronProcess"/>
    <dgm:cxn modelId="{4C680CB7-D532-4531-876A-D63584A26ACC}" type="presOf" srcId="{5EDA317F-AB2E-47DE-BA46-16FA60C3C561}" destId="{69ED255C-64AC-4764-BC2C-7679ECCC9FE9}"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E3D274C7-DB39-45B8-B18F-742495FE5026}" srcId="{7B2FF309-5120-45E2-ACC8-F8FAA9DBDA55}" destId="{EE155DB2-6788-4019-961C-F8B89C275CE8}" srcOrd="0" destOrd="0" parTransId="{8395B9D5-FF39-4045-8569-9C13F11FB1E5}" sibTransId="{F94C628D-62C1-4AF5-B102-2A2AA7FD22DE}"/>
    <dgm:cxn modelId="{712E8BD3-7AF6-4AF6-925D-438B385BB758}" type="presOf" srcId="{F47EEEFF-50F4-4730-BEB5-A812E137A42B}" destId="{95595D1F-F82A-454B-B33D-E2E52DDFE06A}" srcOrd="0" destOrd="0" presId="urn:microsoft.com/office/officeart/2016/7/layout/AccentHomeChevronProcess"/>
    <dgm:cxn modelId="{D35DB9DA-961B-46CD-BB14-44CD766D8CB7}" srcId="{55C0B14E-AEA6-48D3-A387-ED4A3A3BF840}" destId="{7B2FF309-5120-45E2-ACC8-F8FAA9DBDA55}" srcOrd="4" destOrd="0" parTransId="{2CF5AF8A-5687-489A-9838-EDDBB760D421}" sibTransId="{D5CAA101-B828-45D7-965B-F77CD6FBA109}"/>
    <dgm:cxn modelId="{D72261DD-A237-4B11-ACDF-6802D5BECEC4}" type="presOf" srcId="{D52EDF3E-1E1A-48BB-9156-C289DABA252B}" destId="{304CF70B-82FD-43C4-86A1-2CC4AA7CA7CE}" srcOrd="0" destOrd="0" presId="urn:microsoft.com/office/officeart/2016/7/layout/AccentHomeChevronProcess"/>
    <dgm:cxn modelId="{3CEEC7FA-1315-417F-A143-21731BC97E35}" type="presOf" srcId="{349299C9-846E-4827-813A-349CCCE20782}" destId="{810D7AA7-A541-4507-BE7F-36CCF210089F}" srcOrd="0" destOrd="0" presId="urn:microsoft.com/office/officeart/2016/7/layout/AccentHomeChevronProcess"/>
    <dgm:cxn modelId="{C69A988F-FCCE-47DC-BCFE-2E37686218B4}" type="presParOf" srcId="{594BF422-752C-42F3-A230-3D0E6AE9A886}" destId="{F6A1B9E0-4B4A-47A4-A011-67526CEEA770}" srcOrd="0" destOrd="0" presId="urn:microsoft.com/office/officeart/2016/7/layout/AccentHomeChevronProcess"/>
    <dgm:cxn modelId="{DB820942-5AD9-4291-9595-3FF7CEA4F6E6}" type="presParOf" srcId="{F6A1B9E0-4B4A-47A4-A011-67526CEEA770}" destId="{FA4E6E73-A3C8-4495-927B-8AADA5A74297}" srcOrd="0" destOrd="0" presId="urn:microsoft.com/office/officeart/2016/7/layout/AccentHomeChevronProcess"/>
    <dgm:cxn modelId="{3300AF13-BF1F-4C52-914B-99738E3E8788}" type="presParOf" srcId="{F6A1B9E0-4B4A-47A4-A011-67526CEEA770}" destId="{CA3A6A4E-2D39-41D2-A6B1-B590D0C452D2}" srcOrd="1" destOrd="0" presId="urn:microsoft.com/office/officeart/2016/7/layout/AccentHomeChevronProcess"/>
    <dgm:cxn modelId="{88C6EAD8-71F5-45C5-9DA6-E505BD315ACA}" type="presParOf" srcId="{F6A1B9E0-4B4A-47A4-A011-67526CEEA770}" destId="{810D7AA7-A541-4507-BE7F-36CCF210089F}" srcOrd="2" destOrd="0" presId="urn:microsoft.com/office/officeart/2016/7/layout/AccentHomeChevronProcess"/>
    <dgm:cxn modelId="{6D6E23A2-3A23-424C-B746-A135BBE27F27}" type="presParOf" srcId="{F6A1B9E0-4B4A-47A4-A011-67526CEEA770}" destId="{4F7CDD44-32F1-4759-861F-8DABEBBA8D89}" srcOrd="3" destOrd="0" presId="urn:microsoft.com/office/officeart/2016/7/layout/AccentHomeChevronProcess"/>
    <dgm:cxn modelId="{28BE2316-BDE8-452D-88FE-668ADF79538F}" type="presParOf" srcId="{594BF422-752C-42F3-A230-3D0E6AE9A886}" destId="{C9A9B9EA-6A1D-4A13-9C7F-C112F25D2888}" srcOrd="1" destOrd="0" presId="urn:microsoft.com/office/officeart/2016/7/layout/AccentHomeChevronProcess"/>
    <dgm:cxn modelId="{7C08B472-2C85-42FE-B53A-F806519775D4}" type="presParOf" srcId="{594BF422-752C-42F3-A230-3D0E6AE9A886}" destId="{9FC53D4B-E2EE-4AEF-8EA1-664E9877F5C8}" srcOrd="2" destOrd="0" presId="urn:microsoft.com/office/officeart/2016/7/layout/AccentHomeChevronProcess"/>
    <dgm:cxn modelId="{48C433CD-8A7E-43F6-AC0C-44CFB5CA58D7}" type="presParOf" srcId="{9FC53D4B-E2EE-4AEF-8EA1-664E9877F5C8}" destId="{D5EC68C4-F391-4829-A992-6B8C75212D4A}" srcOrd="0" destOrd="0" presId="urn:microsoft.com/office/officeart/2016/7/layout/AccentHomeChevronProcess"/>
    <dgm:cxn modelId="{3A2C8BC6-AD5F-46A9-ABC1-B74B5A22266C}" type="presParOf" srcId="{9FC53D4B-E2EE-4AEF-8EA1-664E9877F5C8}" destId="{95595D1F-F82A-454B-B33D-E2E52DDFE06A}" srcOrd="1" destOrd="0" presId="urn:microsoft.com/office/officeart/2016/7/layout/AccentHomeChevronProcess"/>
    <dgm:cxn modelId="{8B642471-3C30-47A5-8C9B-247BE5F5308B}" type="presParOf" srcId="{9FC53D4B-E2EE-4AEF-8EA1-664E9877F5C8}" destId="{304CF70B-82FD-43C4-86A1-2CC4AA7CA7CE}" srcOrd="2" destOrd="0" presId="urn:microsoft.com/office/officeart/2016/7/layout/AccentHomeChevronProcess"/>
    <dgm:cxn modelId="{0ED8429F-39EE-42C2-86DF-8E9A11A6A8AF}" type="presParOf" srcId="{9FC53D4B-E2EE-4AEF-8EA1-664E9877F5C8}" destId="{EDD069EC-9F70-45C5-8807-9B4B2F78DE12}" srcOrd="3" destOrd="0" presId="urn:microsoft.com/office/officeart/2016/7/layout/AccentHomeChevronProcess"/>
    <dgm:cxn modelId="{3460DD3F-ED41-40F0-ABD7-7D8B1BF335E3}" type="presParOf" srcId="{594BF422-752C-42F3-A230-3D0E6AE9A886}" destId="{EDC35C85-E0A0-4384-80CB-382B3651792D}" srcOrd="3" destOrd="0" presId="urn:microsoft.com/office/officeart/2016/7/layout/AccentHomeChevronProcess"/>
    <dgm:cxn modelId="{A7680FED-A952-4FD8-B287-B3EC54579618}" type="presParOf" srcId="{594BF422-752C-42F3-A230-3D0E6AE9A886}" destId="{EC37843F-14A6-4E20-B7AE-2B086A8F5F45}" srcOrd="4" destOrd="0" presId="urn:microsoft.com/office/officeart/2016/7/layout/AccentHomeChevronProcess"/>
    <dgm:cxn modelId="{94375E2F-1A3E-4687-A46A-E482061FF57D}" type="presParOf" srcId="{EC37843F-14A6-4E20-B7AE-2B086A8F5F45}" destId="{E41E7729-FD3F-426D-804C-45BD60BD762D}" srcOrd="0" destOrd="0" presId="urn:microsoft.com/office/officeart/2016/7/layout/AccentHomeChevronProcess"/>
    <dgm:cxn modelId="{A8B2FDFB-B034-4F42-B0C9-CB9D079ED49A}" type="presParOf" srcId="{EC37843F-14A6-4E20-B7AE-2B086A8F5F45}" destId="{6C46E586-0364-4C52-98F9-74A7ACD803D1}" srcOrd="1" destOrd="0" presId="urn:microsoft.com/office/officeart/2016/7/layout/AccentHomeChevronProcess"/>
    <dgm:cxn modelId="{68E5137B-BC04-4A4C-B0E1-AB4741EE5377}" type="presParOf" srcId="{EC37843F-14A6-4E20-B7AE-2B086A8F5F45}" destId="{5E07F9E4-149C-4A89-848F-4ABDD305F0C5}" srcOrd="2" destOrd="0" presId="urn:microsoft.com/office/officeart/2016/7/layout/AccentHomeChevronProcess"/>
    <dgm:cxn modelId="{427BA78B-DD88-4C37-9008-F3FF3DC6C3AC}" type="presParOf" srcId="{EC37843F-14A6-4E20-B7AE-2B086A8F5F45}" destId="{2928FCAD-BE3F-45AC-93A5-FD98F8A50E00}" srcOrd="3" destOrd="0" presId="urn:microsoft.com/office/officeart/2016/7/layout/AccentHomeChevronProcess"/>
    <dgm:cxn modelId="{2A73FC4F-EC33-4855-9177-52E1D1D5693D}" type="presParOf" srcId="{594BF422-752C-42F3-A230-3D0E6AE9A886}" destId="{C2DF8D93-19C7-4E07-BCAF-9FAAB62C8CF2}" srcOrd="5" destOrd="0" presId="urn:microsoft.com/office/officeart/2016/7/layout/AccentHomeChevronProcess"/>
    <dgm:cxn modelId="{1363BE79-8589-46C8-9384-E4FE89D34351}" type="presParOf" srcId="{594BF422-752C-42F3-A230-3D0E6AE9A886}" destId="{1D5539F6-8B97-4801-8139-D49EE44FFF3E}" srcOrd="6" destOrd="0" presId="urn:microsoft.com/office/officeart/2016/7/layout/AccentHomeChevronProcess"/>
    <dgm:cxn modelId="{0D6AE9DB-F823-4D1E-921C-0286CF3CCF45}" type="presParOf" srcId="{1D5539F6-8B97-4801-8139-D49EE44FFF3E}" destId="{2377F551-4CF6-4656-B644-60A7FC1B0F64}" srcOrd="0" destOrd="0" presId="urn:microsoft.com/office/officeart/2016/7/layout/AccentHomeChevronProcess"/>
    <dgm:cxn modelId="{3A69D991-AFE7-4529-A036-07C2B494F175}" type="presParOf" srcId="{1D5539F6-8B97-4801-8139-D49EE44FFF3E}" destId="{69ED255C-64AC-4764-BC2C-7679ECCC9FE9}" srcOrd="1" destOrd="0" presId="urn:microsoft.com/office/officeart/2016/7/layout/AccentHomeChevronProcess"/>
    <dgm:cxn modelId="{66A2D7F9-69F8-4558-9F84-DDDC883007CB}" type="presParOf" srcId="{1D5539F6-8B97-4801-8139-D49EE44FFF3E}" destId="{1F1B09A6-DA7E-41D1-B8A6-E3B6E775E5C1}" srcOrd="2" destOrd="0" presId="urn:microsoft.com/office/officeart/2016/7/layout/AccentHomeChevronProcess"/>
    <dgm:cxn modelId="{25E00189-71F2-4788-8DE9-BDC69695AA52}" type="presParOf" srcId="{1D5539F6-8B97-4801-8139-D49EE44FFF3E}" destId="{89DACDC6-8676-47A4-A430-164754F46172}" srcOrd="3" destOrd="0" presId="urn:microsoft.com/office/officeart/2016/7/layout/AccentHomeChevronProcess"/>
    <dgm:cxn modelId="{FE67182C-C30C-4378-ABCE-7AF7FAB91B41}" type="presParOf" srcId="{594BF422-752C-42F3-A230-3D0E6AE9A886}" destId="{38A6C30B-D5BF-4A1A-A273-D265DC00F2EC}" srcOrd="7" destOrd="0" presId="urn:microsoft.com/office/officeart/2016/7/layout/AccentHomeChevronProcess"/>
    <dgm:cxn modelId="{05F4F057-1BE8-4BCE-B403-10BDA94A970E}" type="presParOf" srcId="{594BF422-752C-42F3-A230-3D0E6AE9A886}" destId="{761684DA-3DB5-4618-9A30-6E2731CDFCA3}" srcOrd="8" destOrd="0" presId="urn:microsoft.com/office/officeart/2016/7/layout/AccentHomeChevronProcess"/>
    <dgm:cxn modelId="{96F1FE9D-09B3-4071-8331-EFBB671BC6CA}" type="presParOf" srcId="{761684DA-3DB5-4618-9A30-6E2731CDFCA3}" destId="{E2C584B7-5B6E-4F6E-A7B8-E679FEF7BC4D}" srcOrd="0" destOrd="0" presId="urn:microsoft.com/office/officeart/2016/7/layout/AccentHomeChevronProcess"/>
    <dgm:cxn modelId="{9272CE0C-CD56-434B-B873-FD8AF9A9DBE1}" type="presParOf" srcId="{761684DA-3DB5-4618-9A30-6E2731CDFCA3}" destId="{B89F8758-DA9D-4018-859A-710084D7ABF3}" srcOrd="1" destOrd="0" presId="urn:microsoft.com/office/officeart/2016/7/layout/AccentHomeChevronProcess"/>
    <dgm:cxn modelId="{33904691-D303-4104-914C-69EBDCA025E9}" type="presParOf" srcId="{761684DA-3DB5-4618-9A30-6E2731CDFCA3}" destId="{B73D2BBA-574C-491E-A31C-8B6EA5CC871A}" srcOrd="2" destOrd="0" presId="urn:microsoft.com/office/officeart/2016/7/layout/AccentHomeChevronProcess"/>
    <dgm:cxn modelId="{E7841F0A-FBA1-4200-8ADF-7EF4BB05156F}"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39"/>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Univers"/>
            </a:rPr>
            <a:t>Background info/observation</a:t>
          </a:r>
          <a:endParaRPr lang="en-US" sz="1300" kern="1200"/>
        </a:p>
      </dsp:txBody>
      <dsp:txXfrm>
        <a:off x="1934" y="2872739"/>
        <a:ext cx="1980076" cy="662940"/>
      </dsp:txXfrm>
    </dsp:sp>
    <dsp:sp modelId="{810D7AA7-A541-4507-BE7F-36CCF210089F}">
      <dsp:nvSpPr>
        <dsp:cNvPr id="0" name=""/>
        <dsp:cNvSpPr/>
      </dsp:nvSpPr>
      <dsp:spPr>
        <a:xfrm>
          <a:off x="16697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rtl="0">
            <a:lnSpc>
              <a:spcPct val="90000"/>
            </a:lnSpc>
            <a:spcBef>
              <a:spcPct val="0"/>
            </a:spcBef>
            <a:spcAft>
              <a:spcPct val="35000"/>
            </a:spcAft>
            <a:buNone/>
          </a:pPr>
          <a:r>
            <a:rPr lang="en-US" sz="1300" b="0" i="0" u="none" kern="1200">
              <a:latin typeface="Univers"/>
            </a:rPr>
            <a:t>We evaluate</a:t>
          </a:r>
          <a:r>
            <a:rPr lang="en-US" sz="1300" kern="1200">
              <a:latin typeface="Univers"/>
            </a:rPr>
            <a:t> the problem and produce solutions and how to put togethor our device</a:t>
          </a:r>
          <a:endParaRPr lang="en-US" sz="1300" kern="1200"/>
        </a:p>
      </dsp:txBody>
      <dsp:txXfrm>
        <a:off x="166970" y="982941"/>
        <a:ext cx="1675110" cy="1414310"/>
      </dsp:txXfrm>
    </dsp:sp>
    <dsp:sp modelId="{D5EC68C4-F391-4829-A992-6B8C75212D4A}">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595D1F-F82A-454B-B33D-E2E52DDFE06A}">
      <dsp:nvSpPr>
        <dsp:cNvPr id="0" name=""/>
        <dsp:cNvSpPr/>
      </dsp:nvSpPr>
      <dsp:spPr>
        <a:xfrm>
          <a:off x="1961731" y="2872739"/>
          <a:ext cx="2062943" cy="662940"/>
        </a:xfrm>
        <a:prstGeom prst="chevron">
          <a:avLst>
            <a:gd name="adj" fmla="val 2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rtl="0">
            <a:lnSpc>
              <a:spcPct val="90000"/>
            </a:lnSpc>
            <a:spcBef>
              <a:spcPct val="0"/>
            </a:spcBef>
            <a:spcAft>
              <a:spcPct val="35000"/>
            </a:spcAft>
            <a:buNone/>
          </a:pPr>
          <a:r>
            <a:rPr lang="en-US" sz="1300" kern="1200">
              <a:solidFill>
                <a:schemeClr val="bg1"/>
              </a:solidFill>
              <a:latin typeface="Univers"/>
              <a:cs typeface="Calibri"/>
            </a:rPr>
            <a:t>Device</a:t>
          </a:r>
        </a:p>
      </dsp:txBody>
      <dsp:txXfrm>
        <a:off x="2127466" y="2872739"/>
        <a:ext cx="1731473" cy="662940"/>
      </dsp:txXfrm>
    </dsp:sp>
    <dsp:sp modelId="{304CF70B-82FD-43C4-86A1-2CC4AA7CA7CE}">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b="0" kern="1200">
              <a:solidFill>
                <a:schemeClr val="tx1"/>
              </a:solidFill>
              <a:latin typeface="Univers"/>
              <a:cs typeface="Calibri"/>
            </a:rPr>
            <a:t>We learn and produce our device with the gyroscope,bluetooth, and voltage/current sensor</a:t>
          </a:r>
        </a:p>
      </dsp:txBody>
      <dsp:txXfrm>
        <a:off x="2126766" y="982941"/>
        <a:ext cx="1675110" cy="1414310"/>
      </dsp:txXfrm>
    </dsp:sp>
    <dsp:sp modelId="{E41E7729-FD3F-426D-804C-45BD60BD762D}">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3921528" y="2872739"/>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latin typeface="Univers"/>
              <a:cs typeface="Calibri"/>
            </a:rPr>
            <a:t>App</a:t>
          </a:r>
          <a:endParaRPr lang="en-US" sz="1300" kern="1200"/>
        </a:p>
      </dsp:txBody>
      <dsp:txXfrm>
        <a:off x="4087263" y="2872739"/>
        <a:ext cx="1731473" cy="662940"/>
      </dsp:txXfrm>
    </dsp:sp>
    <dsp:sp modelId="{5E07F9E4-149C-4A89-848F-4ABDD305F0C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rtl="0">
            <a:lnSpc>
              <a:spcPct val="90000"/>
            </a:lnSpc>
            <a:spcBef>
              <a:spcPct val="0"/>
            </a:spcBef>
            <a:spcAft>
              <a:spcPct val="35000"/>
            </a:spcAft>
            <a:buNone/>
          </a:pPr>
          <a:r>
            <a:rPr lang="en-US" sz="1300" kern="1200">
              <a:latin typeface="Univers"/>
            </a:rPr>
            <a:t>We learn how to code in Xcode for our app and how to connect with device. </a:t>
          </a:r>
          <a:endParaRPr lang="en-US" sz="1300" kern="120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39"/>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Univers"/>
            </a:rPr>
            <a:t>Feedback Response</a:t>
          </a:r>
          <a:endParaRPr lang="en-US" sz="1300" kern="1200"/>
        </a:p>
      </dsp:txBody>
      <dsp:txXfrm>
        <a:off x="6047059" y="2872739"/>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rtl="0">
            <a:lnSpc>
              <a:spcPct val="90000"/>
            </a:lnSpc>
            <a:spcBef>
              <a:spcPct val="0"/>
            </a:spcBef>
            <a:spcAft>
              <a:spcPct val="35000"/>
            </a:spcAft>
            <a:buNone/>
          </a:pPr>
          <a:r>
            <a:rPr lang="en-US" sz="1300" b="0" i="0" u="none" kern="1200">
              <a:latin typeface="Univers"/>
            </a:rPr>
            <a:t>We</a:t>
          </a:r>
          <a:r>
            <a:rPr lang="en-US" sz="1300" kern="1200">
              <a:latin typeface="Univers"/>
            </a:rPr>
            <a:t> use the data from the devise and the processing power of the app to give response on the weld</a:t>
          </a:r>
          <a:endParaRPr lang="en-US" sz="1300" kern="120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39"/>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latin typeface="Univers"/>
            </a:rPr>
            <a:t>Test/Finalize</a:t>
          </a:r>
          <a:endParaRPr lang="en-US" sz="1300" kern="1200"/>
        </a:p>
      </dsp:txBody>
      <dsp:txXfrm>
        <a:off x="8006856" y="2872739"/>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rtl="0">
            <a:lnSpc>
              <a:spcPct val="90000"/>
            </a:lnSpc>
            <a:spcBef>
              <a:spcPct val="0"/>
            </a:spcBef>
            <a:spcAft>
              <a:spcPct val="35000"/>
            </a:spcAft>
            <a:buNone/>
          </a:pPr>
          <a:r>
            <a:rPr lang="en-US" sz="1300" b="0" i="0" u="none" kern="1200">
              <a:latin typeface="Univers"/>
            </a:rPr>
            <a:t>We</a:t>
          </a:r>
          <a:r>
            <a:rPr lang="en-US" sz="1300" kern="1200">
              <a:latin typeface="Univers"/>
            </a:rPr>
            <a:t> test the device,app,feedback response works and fixes any bugs that might arise</a:t>
          </a:r>
          <a:endParaRPr lang="en-US" sz="1300" kern="120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just a template! Make your presentation unique to your group! Use a different theme, get creative. Make your presentation stand out. This is just a starting point to make sure you hit everything,</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a:p>
        </p:txBody>
      </p:sp>
    </p:spTree>
    <p:extLst>
      <p:ext uri="{BB962C8B-B14F-4D97-AF65-F5344CB8AC3E}">
        <p14:creationId xmlns:p14="http://schemas.microsoft.com/office/powerpoint/2010/main" val="343838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Alex </a:t>
            </a:r>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a:p>
        </p:txBody>
      </p:sp>
    </p:spTree>
    <p:extLst>
      <p:ext uri="{BB962C8B-B14F-4D97-AF65-F5344CB8AC3E}">
        <p14:creationId xmlns:p14="http://schemas.microsoft.com/office/powerpoint/2010/main" val="2932982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Timmy </a:t>
            </a:r>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a:p>
        </p:txBody>
      </p:sp>
    </p:spTree>
    <p:extLst>
      <p:ext uri="{BB962C8B-B14F-4D97-AF65-F5344CB8AC3E}">
        <p14:creationId xmlns:p14="http://schemas.microsoft.com/office/powerpoint/2010/main" val="672450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Sean (Done)</a:t>
            </a:r>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a:p>
        </p:txBody>
      </p:sp>
    </p:spTree>
    <p:extLst>
      <p:ext uri="{BB962C8B-B14F-4D97-AF65-F5344CB8AC3E}">
        <p14:creationId xmlns:p14="http://schemas.microsoft.com/office/powerpoint/2010/main" val="1335053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Sean (Done)</a:t>
            </a:r>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a:p>
        </p:txBody>
      </p:sp>
    </p:spTree>
    <p:extLst>
      <p:ext uri="{BB962C8B-B14F-4D97-AF65-F5344CB8AC3E}">
        <p14:creationId xmlns:p14="http://schemas.microsoft.com/office/powerpoint/2010/main" val="445267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Sean (Done)</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a:p>
        </p:txBody>
      </p:sp>
    </p:spTree>
    <p:extLst>
      <p:ext uri="{BB962C8B-B14F-4D97-AF65-F5344CB8AC3E}">
        <p14:creationId xmlns:p14="http://schemas.microsoft.com/office/powerpoint/2010/main" val="1532990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Sean (Done)</a:t>
            </a:r>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a:p>
        </p:txBody>
      </p:sp>
    </p:spTree>
    <p:extLst>
      <p:ext uri="{BB962C8B-B14F-4D97-AF65-F5344CB8AC3E}">
        <p14:creationId xmlns:p14="http://schemas.microsoft.com/office/powerpoint/2010/main" val="4011735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Sean (Done)</a:t>
            </a:r>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a:p>
        </p:txBody>
      </p:sp>
    </p:spTree>
    <p:extLst>
      <p:ext uri="{BB962C8B-B14F-4D97-AF65-F5344CB8AC3E}">
        <p14:creationId xmlns:p14="http://schemas.microsoft.com/office/powerpoint/2010/main" val="2073600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Alex </a:t>
            </a:r>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a:p>
        </p:txBody>
      </p:sp>
    </p:spTree>
    <p:extLst>
      <p:ext uri="{BB962C8B-B14F-4D97-AF65-F5344CB8AC3E}">
        <p14:creationId xmlns:p14="http://schemas.microsoft.com/office/powerpoint/2010/main" val="678553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Timmy </a:t>
            </a:r>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a:p>
        </p:txBody>
      </p:sp>
    </p:spTree>
    <p:extLst>
      <p:ext uri="{BB962C8B-B14F-4D97-AF65-F5344CB8AC3E}">
        <p14:creationId xmlns:p14="http://schemas.microsoft.com/office/powerpoint/2010/main" val="702169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Rafael </a:t>
            </a:r>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a:p>
        </p:txBody>
      </p:sp>
    </p:spTree>
    <p:extLst>
      <p:ext uri="{BB962C8B-B14F-4D97-AF65-F5344CB8AC3E}">
        <p14:creationId xmlns:p14="http://schemas.microsoft.com/office/powerpoint/2010/main" val="1636965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Alex </a:t>
            </a:r>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a:p>
        </p:txBody>
      </p:sp>
    </p:spTree>
    <p:extLst>
      <p:ext uri="{BB962C8B-B14F-4D97-AF65-F5344CB8AC3E}">
        <p14:creationId xmlns:p14="http://schemas.microsoft.com/office/powerpoint/2010/main" val="3965988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alex</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a:p>
        </p:txBody>
      </p:sp>
    </p:spTree>
    <p:extLst>
      <p:ext uri="{BB962C8B-B14F-4D97-AF65-F5344CB8AC3E}">
        <p14:creationId xmlns:p14="http://schemas.microsoft.com/office/powerpoint/2010/main" val="2912882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Sean </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a:p>
        </p:txBody>
      </p:sp>
    </p:spTree>
    <p:extLst>
      <p:ext uri="{BB962C8B-B14F-4D97-AF65-F5344CB8AC3E}">
        <p14:creationId xmlns:p14="http://schemas.microsoft.com/office/powerpoint/2010/main" val="2228352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an example of how to format your schedule of tasks for the presentation</a:t>
            </a:r>
          </a:p>
          <a:p>
            <a:endParaRPr lang="en-US">
              <a:cs typeface="Calibri"/>
            </a:endParaRPr>
          </a:p>
          <a:p>
            <a:r>
              <a:rPr lang="en-US">
                <a:cs typeface="Calibri"/>
              </a:rPr>
              <a:t>Alex </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a:p>
        </p:txBody>
      </p:sp>
    </p:spTree>
    <p:extLst>
      <p:ext uri="{BB962C8B-B14F-4D97-AF65-F5344CB8AC3E}">
        <p14:creationId xmlns:p14="http://schemas.microsoft.com/office/powerpoint/2010/main" val="3487260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Alex </a:t>
            </a:r>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a:p>
        </p:txBody>
      </p:sp>
    </p:spTree>
    <p:extLst>
      <p:ext uri="{BB962C8B-B14F-4D97-AF65-F5344CB8AC3E}">
        <p14:creationId xmlns:p14="http://schemas.microsoft.com/office/powerpoint/2010/main" val="1187266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Rafael </a:t>
            </a:r>
            <a:endParaRPr lang="en-US"/>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a:p>
        </p:txBody>
      </p:sp>
    </p:spTree>
    <p:extLst>
      <p:ext uri="{BB962C8B-B14F-4D97-AF65-F5344CB8AC3E}">
        <p14:creationId xmlns:p14="http://schemas.microsoft.com/office/powerpoint/2010/main" val="200181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Sean </a:t>
            </a:r>
            <a:endParaRPr lang="en-US"/>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a:p>
        </p:txBody>
      </p:sp>
    </p:spTree>
    <p:extLst>
      <p:ext uri="{BB962C8B-B14F-4D97-AF65-F5344CB8AC3E}">
        <p14:creationId xmlns:p14="http://schemas.microsoft.com/office/powerpoint/2010/main" val="3194184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Timmy </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a:p>
        </p:txBody>
      </p:sp>
    </p:spTree>
    <p:extLst>
      <p:ext uri="{BB962C8B-B14F-4D97-AF65-F5344CB8AC3E}">
        <p14:creationId xmlns:p14="http://schemas.microsoft.com/office/powerpoint/2010/main" val="516856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Rafael (Done)</a:t>
            </a:r>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a:p>
        </p:txBody>
      </p:sp>
    </p:spTree>
    <p:extLst>
      <p:ext uri="{BB962C8B-B14F-4D97-AF65-F5344CB8AC3E}">
        <p14:creationId xmlns:p14="http://schemas.microsoft.com/office/powerpoint/2010/main" val="2727655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Sean (Done)</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a:p>
        </p:txBody>
      </p:sp>
    </p:spTree>
    <p:extLst>
      <p:ext uri="{BB962C8B-B14F-4D97-AF65-F5344CB8AC3E}">
        <p14:creationId xmlns:p14="http://schemas.microsoft.com/office/powerpoint/2010/main" val="544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Alex </a:t>
            </a:r>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a:p>
        </p:txBody>
      </p:sp>
    </p:spTree>
    <p:extLst>
      <p:ext uri="{BB962C8B-B14F-4D97-AF65-F5344CB8AC3E}">
        <p14:creationId xmlns:p14="http://schemas.microsoft.com/office/powerpoint/2010/main" val="2521478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Rafael (Done) </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a:p>
        </p:txBody>
      </p:sp>
    </p:spTree>
    <p:extLst>
      <p:ext uri="{BB962C8B-B14F-4D97-AF65-F5344CB8AC3E}">
        <p14:creationId xmlns:p14="http://schemas.microsoft.com/office/powerpoint/2010/main" val="1418070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timmy</a:t>
            </a:r>
            <a:endParaRPr lang="en-US" dirty="0">
              <a:cs typeface="Calibri"/>
            </a:endParaRPr>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a:p>
        </p:txBody>
      </p:sp>
    </p:spTree>
    <p:extLst>
      <p:ext uri="{BB962C8B-B14F-4D97-AF65-F5344CB8AC3E}">
        <p14:creationId xmlns:p14="http://schemas.microsoft.com/office/powerpoint/2010/main" val="133724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Sean </a:t>
            </a:r>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a:p>
        </p:txBody>
      </p:sp>
    </p:spTree>
    <p:extLst>
      <p:ext uri="{BB962C8B-B14F-4D97-AF65-F5344CB8AC3E}">
        <p14:creationId xmlns:p14="http://schemas.microsoft.com/office/powerpoint/2010/main" val="4021324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microsoft.com/office/2018/10/relationships/comments" Target="../comments/modernComment_141_8C81CF5.xml"/><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audio" Target="../media/media4.m4a"/><Relationship Id="rId3" Type="http://schemas.microsoft.com/office/2007/relationships/media" Target="../media/media2.m4a"/><Relationship Id="rId7" Type="http://schemas.microsoft.com/office/2007/relationships/media" Target="../media/media4.m4a"/><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11" Type="http://schemas.openxmlformats.org/officeDocument/2006/relationships/image" Target="../media/image1.png"/><Relationship Id="rId5" Type="http://schemas.microsoft.com/office/2007/relationships/media" Target="../media/media3.m4a"/><Relationship Id="rId10" Type="http://schemas.microsoft.com/office/2018/10/relationships/comments" Target="../comments/modernComment_14C_4F6F610B.xml"/><Relationship Id="rId4" Type="http://schemas.openxmlformats.org/officeDocument/2006/relationships/audio" Target="../media/media2.m4a"/><Relationship Id="rId9"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6.xml"/><Relationship Id="rId7" Type="http://schemas.openxmlformats.org/officeDocument/2006/relationships/diagramQuickStyle" Target="../diagrams/quickStyle1.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2.xml"/><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7.jpe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12.xml"/><Relationship Id="rId7" Type="http://schemas.openxmlformats.org/officeDocument/2006/relationships/image" Target="../media/image20.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9.png"/><Relationship Id="rId11" Type="http://schemas.openxmlformats.org/officeDocument/2006/relationships/image" Target="../media/image1.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notesSlide" Target="../notesSlides/notesSlide25.xm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ieeexplore.ieee.org/document/7222753/" TargetMode="External"/><Relationship Id="rId5" Type="http://schemas.openxmlformats.org/officeDocument/2006/relationships/hyperlink" Target="https://ieeexplore.ieee.org/document/7415194" TargetMode="External"/><Relationship Id="rId4" Type="http://schemas.openxmlformats.org/officeDocument/2006/relationships/hyperlink" Target="https://ieeexplore.ieee.org/document/8234261"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microsoft.com/office/2018/10/relationships/comments" Target="../comments/modernComment_134_15C69180.xml"/><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microsoft.com/office/2018/10/relationships/comments" Target="../comments/modernComment_13A_DEB1342E.xml"/><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microsoft.com/office/2018/10/relationships/comments" Target="../comments/modernComment_13D_94E0AD93.xm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microsoft.com/office/2018/10/relationships/comments" Target="../comments/modernComment_13F_79141AFE.xml"/><Relationship Id="rId4" Type="http://schemas.openxmlformats.org/officeDocument/2006/relationships/notesSlide" Target="../notesSlides/notesSlide8.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66730" y="1598246"/>
            <a:ext cx="4554659" cy="5034817"/>
          </a:xfrm>
        </p:spPr>
        <p:txBody>
          <a:bodyPr anchor="t">
            <a:normAutofit/>
          </a:bodyPr>
          <a:lstStyle/>
          <a:p>
            <a:r>
              <a:rPr lang="en-US" sz="6200" spc="400"/>
              <a:t>Real Time welding </a:t>
            </a:r>
            <a:endParaRPr lang="en-US" sz="620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792994" y="1590840"/>
            <a:ext cx="5010506" cy="5007531"/>
          </a:xfrm>
        </p:spPr>
        <p:txBody>
          <a:bodyPr vert="horz" lIns="91440" tIns="45720" rIns="91440" bIns="45720" rtlCol="0">
            <a:normAutofit/>
          </a:bodyPr>
          <a:lstStyle/>
          <a:p>
            <a:pPr algn="l"/>
            <a:r>
              <a:rPr lang="en-US" sz="4400"/>
              <a:t>Alex Rhodes, Timmy Hoo, Sean Meals, Rafael Guerrero</a:t>
            </a:r>
          </a:p>
          <a:p>
            <a:pPr algn="l"/>
            <a:endParaRPr lang="en-US" sz="4400"/>
          </a:p>
        </p:txBody>
      </p:sp>
      <p:cxnSp>
        <p:nvCxnSpPr>
          <p:cNvPr id="22"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3"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chemeClr val="bg1"/>
          </a:solidFill>
          <a:ln w="603" cap="flat">
            <a:noFill/>
            <a:prstDash val="solid"/>
            <a:miter/>
          </a:ln>
        </p:spPr>
        <p:txBody>
          <a:bodyPr rtlCol="0" anchor="ctr"/>
          <a:lstStyle/>
          <a:p>
            <a:endParaRPr lang="en-US"/>
          </a:p>
        </p:txBody>
      </p:sp>
      <p:sp>
        <p:nvSpPr>
          <p:cNvPr id="14"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chemeClr val="bg1"/>
          </a:solidFill>
          <a:ln w="422" cap="flat">
            <a:noFill/>
            <a:prstDash val="solid"/>
            <a:miter/>
          </a:ln>
        </p:spPr>
        <p:txBody>
          <a:bodyPr rtlCol="0" anchor="ctr"/>
          <a:lstStyle/>
          <a:p>
            <a:endParaRPr lang="en-US"/>
          </a:p>
        </p:txBody>
      </p:sp>
      <p:sp>
        <p:nvSpPr>
          <p:cNvPr id="24"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5E4F-03DF-EE9A-C998-76F171E13C12}"/>
              </a:ext>
            </a:extLst>
          </p:cNvPr>
          <p:cNvSpPr>
            <a:spLocks noGrp="1"/>
          </p:cNvSpPr>
          <p:nvPr>
            <p:ph type="title"/>
          </p:nvPr>
        </p:nvSpPr>
        <p:spPr/>
        <p:txBody>
          <a:bodyPr/>
          <a:lstStyle/>
          <a:p>
            <a:r>
              <a:rPr lang="en-US"/>
              <a:t>Criteria and Constraints</a:t>
            </a:r>
          </a:p>
        </p:txBody>
      </p:sp>
      <p:sp>
        <p:nvSpPr>
          <p:cNvPr id="3" name="Content Placeholder 2">
            <a:extLst>
              <a:ext uri="{FF2B5EF4-FFF2-40B4-BE49-F238E27FC236}">
                <a16:creationId xmlns:a16="http://schemas.microsoft.com/office/drawing/2014/main" id="{514E1887-5F6E-6C36-3185-D5D543410464}"/>
              </a:ext>
            </a:extLst>
          </p:cNvPr>
          <p:cNvSpPr>
            <a:spLocks noGrp="1"/>
          </p:cNvSpPr>
          <p:nvPr>
            <p:ph idx="1"/>
          </p:nvPr>
        </p:nvSpPr>
        <p:spPr/>
        <p:txBody>
          <a:bodyPr vert="horz" lIns="91440" tIns="45720" rIns="91440" bIns="45720" rtlCol="0" anchor="t">
            <a:normAutofit/>
          </a:bodyPr>
          <a:lstStyle/>
          <a:p>
            <a:r>
              <a:rPr lang="en-US">
                <a:ea typeface="+mn-lt"/>
                <a:cs typeface="+mn-lt"/>
              </a:rPr>
              <a:t> Constraint 1: Easy to use for anyone</a:t>
            </a:r>
            <a:endParaRPr lang="en-US"/>
          </a:p>
          <a:p>
            <a:r>
              <a:rPr lang="en-US">
                <a:ea typeface="+mn-lt"/>
                <a:cs typeface="+mn-lt"/>
              </a:rPr>
              <a:t> Constraint 2: Can be used on any type of welding machine</a:t>
            </a:r>
            <a:endParaRPr lang="en-US"/>
          </a:p>
          <a:p>
            <a:r>
              <a:rPr lang="en-US">
                <a:ea typeface="+mn-lt"/>
                <a:cs typeface="+mn-lt"/>
              </a:rPr>
              <a:t> Constraint 3: Non invasive to the Welder</a:t>
            </a:r>
            <a:endParaRPr lang="en-US"/>
          </a:p>
          <a:p>
            <a:r>
              <a:rPr lang="en-US">
                <a:ea typeface="+mn-lt"/>
                <a:cs typeface="+mn-lt"/>
              </a:rPr>
              <a:t> Constraint 4: Quickly accessible</a:t>
            </a:r>
            <a:endParaRPr lang="en-US"/>
          </a:p>
          <a:p>
            <a:r>
              <a:rPr lang="en-US">
                <a:ea typeface="+mn-lt"/>
                <a:cs typeface="+mn-lt"/>
              </a:rPr>
              <a:t> Criteria 1 : Must provide accurate data to user</a:t>
            </a:r>
            <a:endParaRPr lang="en-US"/>
          </a:p>
          <a:p>
            <a:r>
              <a:rPr lang="en-US">
                <a:ea typeface="+mn-lt"/>
                <a:cs typeface="+mn-lt"/>
              </a:rPr>
              <a:t> Criteria 2 : Must enhance welders skill faster than normal</a:t>
            </a:r>
            <a:endParaRPr lang="en-US"/>
          </a:p>
        </p:txBody>
      </p:sp>
      <p:sp>
        <p:nvSpPr>
          <p:cNvPr id="4" name="Date Placeholder 3">
            <a:extLst>
              <a:ext uri="{FF2B5EF4-FFF2-40B4-BE49-F238E27FC236}">
                <a16:creationId xmlns:a16="http://schemas.microsoft.com/office/drawing/2014/main" id="{8F45B83C-5F6C-B8FE-7BF1-FA0BDEFB115D}"/>
              </a:ext>
            </a:extLst>
          </p:cNvPr>
          <p:cNvSpPr>
            <a:spLocks noGrp="1"/>
          </p:cNvSpPr>
          <p:nvPr>
            <p:ph type="dt" sz="half" idx="10"/>
          </p:nvPr>
        </p:nvSpPr>
        <p:spPr/>
        <p:txBody>
          <a:bodyPr/>
          <a:lstStyle/>
          <a:p>
            <a:r>
              <a:rPr lang="en-US"/>
              <a:t>9/3/20XX</a:t>
            </a:r>
          </a:p>
        </p:txBody>
      </p:sp>
      <p:sp>
        <p:nvSpPr>
          <p:cNvPr id="6" name="Slide Number Placeholder 5">
            <a:extLst>
              <a:ext uri="{FF2B5EF4-FFF2-40B4-BE49-F238E27FC236}">
                <a16:creationId xmlns:a16="http://schemas.microsoft.com/office/drawing/2014/main" id="{F44DD941-147B-2260-7E11-1C2604713894}"/>
              </a:ext>
            </a:extLst>
          </p:cNvPr>
          <p:cNvSpPr>
            <a:spLocks noGrp="1"/>
          </p:cNvSpPr>
          <p:nvPr>
            <p:ph type="sldNum" sz="quarter" idx="12"/>
          </p:nvPr>
        </p:nvSpPr>
        <p:spPr/>
        <p:txBody>
          <a:bodyPr/>
          <a:lstStyle/>
          <a:p>
            <a:fld id="{D8DA9DAA-006C-4F4B-980E-E3DF019B24E2}" type="slidenum">
              <a:rPr lang="en-US" smtClean="0"/>
              <a:pPr/>
              <a:t>10</a:t>
            </a:fld>
            <a:endParaRPr lang="en-US"/>
          </a:p>
        </p:txBody>
      </p:sp>
      <p:pic>
        <p:nvPicPr>
          <p:cNvPr id="5" name="Audio Recording May 3, 2023 at 6:08:52 PM">
            <a:hlinkClick r:id="" action="ppaction://media"/>
            <a:extLst>
              <a:ext uri="{FF2B5EF4-FFF2-40B4-BE49-F238E27FC236}">
                <a16:creationId xmlns:a16="http://schemas.microsoft.com/office/drawing/2014/main" id="{8F1BE6F9-9A9C-F0BE-3227-CB0228C476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8417" y="5364163"/>
            <a:ext cx="812800" cy="812800"/>
          </a:xfrm>
          <a:prstGeom prst="rect">
            <a:avLst/>
          </a:prstGeom>
        </p:spPr>
      </p:pic>
    </p:spTree>
    <p:extLst>
      <p:ext uri="{BB962C8B-B14F-4D97-AF65-F5344CB8AC3E}">
        <p14:creationId xmlns:p14="http://schemas.microsoft.com/office/powerpoint/2010/main" val="336752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8F559-857D-E88A-3952-36054A5F9B7D}"/>
              </a:ext>
            </a:extLst>
          </p:cNvPr>
          <p:cNvSpPr>
            <a:spLocks noGrp="1"/>
          </p:cNvSpPr>
          <p:nvPr>
            <p:ph type="title"/>
          </p:nvPr>
        </p:nvSpPr>
        <p:spPr/>
        <p:txBody>
          <a:bodyPr/>
          <a:lstStyle/>
          <a:p>
            <a:r>
              <a:rPr lang="en-US"/>
              <a:t>Decision Matrix</a:t>
            </a:r>
          </a:p>
        </p:txBody>
      </p:sp>
      <p:pic>
        <p:nvPicPr>
          <p:cNvPr id="9" name="Picture 9" descr="Table, calendar&#10;&#10;Description automatically generated">
            <a:extLst>
              <a:ext uri="{FF2B5EF4-FFF2-40B4-BE49-F238E27FC236}">
                <a16:creationId xmlns:a16="http://schemas.microsoft.com/office/drawing/2014/main" id="{EEEE92BB-E031-F6A9-4039-AD06FE3197C8}"/>
              </a:ext>
            </a:extLst>
          </p:cNvPr>
          <p:cNvPicPr>
            <a:picLocks noGrp="1" noChangeAspect="1"/>
          </p:cNvPicPr>
          <p:nvPr>
            <p:ph idx="1"/>
          </p:nvPr>
        </p:nvPicPr>
        <p:blipFill>
          <a:blip r:embed="rId6"/>
          <a:stretch>
            <a:fillRect/>
          </a:stretch>
        </p:blipFill>
        <p:spPr>
          <a:xfrm>
            <a:off x="2067694" y="1825625"/>
            <a:ext cx="7788387" cy="4351338"/>
          </a:xfrm>
        </p:spPr>
      </p:pic>
      <p:sp>
        <p:nvSpPr>
          <p:cNvPr id="4" name="Date Placeholder 3">
            <a:extLst>
              <a:ext uri="{FF2B5EF4-FFF2-40B4-BE49-F238E27FC236}">
                <a16:creationId xmlns:a16="http://schemas.microsoft.com/office/drawing/2014/main" id="{011232EF-28ED-0F06-E0C9-2E05CA66B88D}"/>
              </a:ext>
            </a:extLst>
          </p:cNvPr>
          <p:cNvSpPr>
            <a:spLocks noGrp="1"/>
          </p:cNvSpPr>
          <p:nvPr>
            <p:ph type="dt" sz="half" idx="10"/>
          </p:nvPr>
        </p:nvSpPr>
        <p:spPr/>
        <p:txBody>
          <a:bodyPr/>
          <a:lstStyle/>
          <a:p>
            <a:r>
              <a:rPr lang="en-US"/>
              <a:t>9/3/20XX</a:t>
            </a:r>
          </a:p>
        </p:txBody>
      </p:sp>
      <p:sp>
        <p:nvSpPr>
          <p:cNvPr id="6" name="Slide Number Placeholder 5">
            <a:extLst>
              <a:ext uri="{FF2B5EF4-FFF2-40B4-BE49-F238E27FC236}">
                <a16:creationId xmlns:a16="http://schemas.microsoft.com/office/drawing/2014/main" id="{8DCAFBFF-DB2B-2FC8-43DC-473850E1307A}"/>
              </a:ext>
            </a:extLst>
          </p:cNvPr>
          <p:cNvSpPr>
            <a:spLocks noGrp="1"/>
          </p:cNvSpPr>
          <p:nvPr>
            <p:ph type="sldNum" sz="quarter" idx="12"/>
          </p:nvPr>
        </p:nvSpPr>
        <p:spPr/>
        <p:txBody>
          <a:bodyPr/>
          <a:lstStyle/>
          <a:p>
            <a:fld id="{D8DA9DAA-006C-4F4B-980E-E3DF019B24E2}" type="slidenum">
              <a:rPr lang="en-US" smtClean="0"/>
              <a:pPr/>
              <a:t>11</a:t>
            </a:fld>
            <a:endParaRPr lang="en-US"/>
          </a:p>
        </p:txBody>
      </p:sp>
      <p:pic>
        <p:nvPicPr>
          <p:cNvPr id="3" name="Audio Recording May 3, 2023 at 5:58:39 PM">
            <a:hlinkClick r:id="" action="ppaction://media"/>
            <a:extLst>
              <a:ext uri="{FF2B5EF4-FFF2-40B4-BE49-F238E27FC236}">
                <a16:creationId xmlns:a16="http://schemas.microsoft.com/office/drawing/2014/main" id="{BCE4C212-89D8-0C01-0D0F-2E5F558D56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72417" y="5364163"/>
            <a:ext cx="812800" cy="812800"/>
          </a:xfrm>
          <a:prstGeom prst="rect">
            <a:avLst/>
          </a:prstGeom>
        </p:spPr>
      </p:pic>
    </p:spTree>
    <p:extLst>
      <p:ext uri="{BB962C8B-B14F-4D97-AF65-F5344CB8AC3E}">
        <p14:creationId xmlns:p14="http://schemas.microsoft.com/office/powerpoint/2010/main" val="14733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6950BFC3-D8DA-4A85-94F7-54DA5524770B}">
      <p188:commentRel xmlns:p188="http://schemas.microsoft.com/office/powerpoint/2018/8/main" r:id="rId5"/>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15A15-D67C-80B2-ECB7-EBED8050CF4D}"/>
              </a:ext>
            </a:extLst>
          </p:cNvPr>
          <p:cNvSpPr>
            <a:spLocks noGrp="1"/>
          </p:cNvSpPr>
          <p:nvPr>
            <p:ph type="title"/>
          </p:nvPr>
        </p:nvSpPr>
        <p:spPr/>
        <p:txBody>
          <a:bodyPr/>
          <a:lstStyle/>
          <a:p>
            <a:r>
              <a:rPr lang="en-US"/>
              <a:t>Winning Design</a:t>
            </a:r>
          </a:p>
        </p:txBody>
      </p:sp>
      <p:sp>
        <p:nvSpPr>
          <p:cNvPr id="3" name="Content Placeholder 2">
            <a:extLst>
              <a:ext uri="{FF2B5EF4-FFF2-40B4-BE49-F238E27FC236}">
                <a16:creationId xmlns:a16="http://schemas.microsoft.com/office/drawing/2014/main" id="{30ED9BD6-6CE1-2D4A-4C18-99FAEFF78B6E}"/>
              </a:ext>
            </a:extLst>
          </p:cNvPr>
          <p:cNvSpPr>
            <a:spLocks noGrp="1"/>
          </p:cNvSpPr>
          <p:nvPr>
            <p:ph idx="1"/>
          </p:nvPr>
        </p:nvSpPr>
        <p:spPr/>
        <p:txBody>
          <a:bodyPr vert="horz" lIns="91440" tIns="45720" rIns="91440" bIns="45720" rtlCol="0" anchor="t">
            <a:normAutofit fontScale="92500" lnSpcReduction="20000"/>
          </a:bodyPr>
          <a:lstStyle/>
          <a:p>
            <a:r>
              <a:rPr lang="en-US">
                <a:ea typeface="+mn-lt"/>
                <a:cs typeface="+mn-lt"/>
              </a:rPr>
              <a:t>Our solution includes a measuring device that detects the magnetic field strength. This would allow us to detect voltage and current on any type of welding machine regardless of manufacturer. Since this type of detection is noninvasive it can be easy to use for anyone. This solution does not affect the welder since there are no extra steps that would make the process complex. Using magnetic field strength to detect current is widely used in industry and provides accurate results within a certain range. Welders’ skills will improve since the real-time data provided can allow them to adjust and correct errors as they happen. All the examples and descriptions provided allowed us to decide that this would be the best solution. Based upon our results from the decision matrix, this solution ranked the highest compared to our hard-wired solution and creating a whole new wiring harness. </a:t>
            </a:r>
            <a:endParaRPr lang="en-US"/>
          </a:p>
        </p:txBody>
      </p:sp>
      <p:sp>
        <p:nvSpPr>
          <p:cNvPr id="4" name="Date Placeholder 3">
            <a:extLst>
              <a:ext uri="{FF2B5EF4-FFF2-40B4-BE49-F238E27FC236}">
                <a16:creationId xmlns:a16="http://schemas.microsoft.com/office/drawing/2014/main" id="{BFA2431C-E4A6-3F36-C0F7-9108817C8217}"/>
              </a:ext>
            </a:extLst>
          </p:cNvPr>
          <p:cNvSpPr>
            <a:spLocks noGrp="1"/>
          </p:cNvSpPr>
          <p:nvPr>
            <p:ph type="dt" sz="half" idx="10"/>
          </p:nvPr>
        </p:nvSpPr>
        <p:spPr/>
        <p:txBody>
          <a:bodyPr/>
          <a:lstStyle/>
          <a:p>
            <a:r>
              <a:rPr lang="en-US"/>
              <a:t>9/3/20XX</a:t>
            </a:r>
          </a:p>
        </p:txBody>
      </p:sp>
      <p:sp>
        <p:nvSpPr>
          <p:cNvPr id="6" name="Slide Number Placeholder 5">
            <a:extLst>
              <a:ext uri="{FF2B5EF4-FFF2-40B4-BE49-F238E27FC236}">
                <a16:creationId xmlns:a16="http://schemas.microsoft.com/office/drawing/2014/main" id="{03F3148E-E778-61BA-6912-A738FF20BAF7}"/>
              </a:ext>
            </a:extLst>
          </p:cNvPr>
          <p:cNvSpPr>
            <a:spLocks noGrp="1"/>
          </p:cNvSpPr>
          <p:nvPr>
            <p:ph type="sldNum" sz="quarter" idx="12"/>
          </p:nvPr>
        </p:nvSpPr>
        <p:spPr/>
        <p:txBody>
          <a:bodyPr/>
          <a:lstStyle/>
          <a:p>
            <a:fld id="{D8DA9DAA-006C-4F4B-980E-E3DF019B24E2}" type="slidenum">
              <a:rPr lang="en-US" smtClean="0"/>
              <a:pPr/>
              <a:t>12</a:t>
            </a:fld>
            <a:endParaRPr lang="en-US"/>
          </a:p>
        </p:txBody>
      </p:sp>
      <p:pic>
        <p:nvPicPr>
          <p:cNvPr id="5" name="Audio Recording May 3, 2023 at 5:49:27 PM">
            <a:hlinkClick r:id="" action="ppaction://media"/>
            <a:extLst>
              <a:ext uri="{FF2B5EF4-FFF2-40B4-BE49-F238E27FC236}">
                <a16:creationId xmlns:a16="http://schemas.microsoft.com/office/drawing/2014/main" id="{4151B5A0-98AB-5A62-C41B-AFC685B86D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37530" y="5825849"/>
            <a:ext cx="812800" cy="812800"/>
          </a:xfrm>
          <a:prstGeom prst="rect">
            <a:avLst/>
          </a:prstGeom>
        </p:spPr>
      </p:pic>
    </p:spTree>
    <p:extLst>
      <p:ext uri="{BB962C8B-B14F-4D97-AF65-F5344CB8AC3E}">
        <p14:creationId xmlns:p14="http://schemas.microsoft.com/office/powerpoint/2010/main" val="323458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47E1FA-A1BF-2E76-175F-9BE2B139FDCA}"/>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6800" b="1" i="0" kern="1200" cap="all" baseline="0">
                <a:solidFill>
                  <a:schemeClr val="bg1"/>
                </a:solidFill>
                <a:latin typeface="+mj-lt"/>
                <a:ea typeface="+mj-ea"/>
                <a:cs typeface="+mj-cs"/>
              </a:rPr>
              <a:t>System Diagram</a:t>
            </a:r>
          </a:p>
        </p:txBody>
      </p:sp>
      <p:sp>
        <p:nvSpPr>
          <p:cNvPr id="4" name="Slide Number Placeholder 3">
            <a:extLst>
              <a:ext uri="{FF2B5EF4-FFF2-40B4-BE49-F238E27FC236}">
                <a16:creationId xmlns:a16="http://schemas.microsoft.com/office/drawing/2014/main" id="{A31A37AB-539B-2423-4F7A-30851ABC5625}"/>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13</a:t>
            </a:fld>
            <a:endParaRPr lang="en-US">
              <a:solidFill>
                <a:schemeClr val="bg1"/>
              </a:solidFill>
            </a:endParaRPr>
          </a:p>
        </p:txBody>
      </p:sp>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02D4BB6A-9037-7DA4-5DB1-F5D4967FE325}"/>
              </a:ext>
            </a:extLst>
          </p:cNvPr>
          <p:cNvPicPr>
            <a:picLocks noGrp="1" noChangeAspect="1"/>
          </p:cNvPicPr>
          <p:nvPr>
            <p:ph idx="1"/>
          </p:nvPr>
        </p:nvPicPr>
        <p:blipFill>
          <a:blip r:embed="rId5"/>
          <a:stretch>
            <a:fillRect/>
          </a:stretch>
        </p:blipFill>
        <p:spPr>
          <a:xfrm>
            <a:off x="6136319" y="1598246"/>
            <a:ext cx="5271078" cy="4783504"/>
          </a:xfrm>
          <a:prstGeom prst="rect">
            <a:avLst/>
          </a:prstGeom>
        </p:spPr>
      </p:pic>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3" name="Audio Recording May 3, 2023 at 6:10:01 PM">
            <a:hlinkClick r:id="" action="ppaction://media"/>
            <a:extLst>
              <a:ext uri="{FF2B5EF4-FFF2-40B4-BE49-F238E27FC236}">
                <a16:creationId xmlns:a16="http://schemas.microsoft.com/office/drawing/2014/main" id="{E9E4DD01-F002-26E5-C482-0DB779B3F4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87443" y="4718878"/>
            <a:ext cx="812800" cy="812800"/>
          </a:xfrm>
          <a:prstGeom prst="rect">
            <a:avLst/>
          </a:prstGeom>
        </p:spPr>
      </p:pic>
    </p:spTree>
    <p:extLst>
      <p:ext uri="{BB962C8B-B14F-4D97-AF65-F5344CB8AC3E}">
        <p14:creationId xmlns:p14="http://schemas.microsoft.com/office/powerpoint/2010/main" val="259485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E544-D9C6-D39E-5084-132DB4607DF0}"/>
              </a:ext>
            </a:extLst>
          </p:cNvPr>
          <p:cNvSpPr>
            <a:spLocks noGrp="1"/>
          </p:cNvSpPr>
          <p:nvPr>
            <p:ph type="title"/>
          </p:nvPr>
        </p:nvSpPr>
        <p:spPr/>
        <p:txBody>
          <a:bodyPr/>
          <a:lstStyle/>
          <a:p>
            <a:r>
              <a:rPr lang="en-US"/>
              <a:t>Sub-System (Gyroscope)</a:t>
            </a:r>
          </a:p>
        </p:txBody>
      </p:sp>
      <p:pic>
        <p:nvPicPr>
          <p:cNvPr id="5" name="Picture 5" descr="Diagram, schematic&#10;&#10;Description automatically generated">
            <a:extLst>
              <a:ext uri="{FF2B5EF4-FFF2-40B4-BE49-F238E27FC236}">
                <a16:creationId xmlns:a16="http://schemas.microsoft.com/office/drawing/2014/main" id="{D0063FBE-EFB4-E41B-236D-BDE6A8EBC128}"/>
              </a:ext>
            </a:extLst>
          </p:cNvPr>
          <p:cNvPicPr>
            <a:picLocks noGrp="1" noChangeAspect="1"/>
          </p:cNvPicPr>
          <p:nvPr>
            <p:ph idx="1"/>
          </p:nvPr>
        </p:nvPicPr>
        <p:blipFill>
          <a:blip r:embed="rId3"/>
          <a:stretch>
            <a:fillRect/>
          </a:stretch>
        </p:blipFill>
        <p:spPr>
          <a:xfrm>
            <a:off x="3006167" y="1556330"/>
            <a:ext cx="6189962" cy="5167956"/>
          </a:xfrm>
        </p:spPr>
      </p:pic>
      <p:sp>
        <p:nvSpPr>
          <p:cNvPr id="4" name="Slide Number Placeholder 3">
            <a:extLst>
              <a:ext uri="{FF2B5EF4-FFF2-40B4-BE49-F238E27FC236}">
                <a16:creationId xmlns:a16="http://schemas.microsoft.com/office/drawing/2014/main" id="{482BBCA1-7E36-F5C2-C31C-621C7E2B6A4D}"/>
              </a:ext>
            </a:extLst>
          </p:cNvPr>
          <p:cNvSpPr>
            <a:spLocks noGrp="1"/>
          </p:cNvSpPr>
          <p:nvPr>
            <p:ph type="sldNum" sz="quarter" idx="12"/>
          </p:nvPr>
        </p:nvSpPr>
        <p:spPr/>
        <p:txBody>
          <a:bodyPr/>
          <a:lstStyle/>
          <a:p>
            <a:fld id="{D8DA9DAA-006C-4F4B-980E-E3DF019B24E2}" type="slidenum">
              <a:rPr lang="en-US" smtClean="0"/>
              <a:t>14</a:t>
            </a:fld>
            <a:endParaRPr lang="en-US"/>
          </a:p>
        </p:txBody>
      </p:sp>
    </p:spTree>
    <p:extLst>
      <p:ext uri="{BB962C8B-B14F-4D97-AF65-F5344CB8AC3E}">
        <p14:creationId xmlns:p14="http://schemas.microsoft.com/office/powerpoint/2010/main" val="342078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A51E-F224-8CBE-E2D6-2EE08FDE0337}"/>
              </a:ext>
            </a:extLst>
          </p:cNvPr>
          <p:cNvSpPr>
            <a:spLocks noGrp="1"/>
          </p:cNvSpPr>
          <p:nvPr>
            <p:ph type="title"/>
          </p:nvPr>
        </p:nvSpPr>
        <p:spPr/>
        <p:txBody>
          <a:bodyPr>
            <a:normAutofit fontScale="90000"/>
          </a:bodyPr>
          <a:lstStyle/>
          <a:p>
            <a:r>
              <a:rPr lang="en-US"/>
              <a:t>Sub-System (Voltage and Current)</a:t>
            </a:r>
          </a:p>
        </p:txBody>
      </p:sp>
      <p:pic>
        <p:nvPicPr>
          <p:cNvPr id="5" name="Picture 5" descr="Diagram&#10;&#10;Description automatically generated">
            <a:extLst>
              <a:ext uri="{FF2B5EF4-FFF2-40B4-BE49-F238E27FC236}">
                <a16:creationId xmlns:a16="http://schemas.microsoft.com/office/drawing/2014/main" id="{43B948ED-16C5-660A-BF3F-5A4F8C0D150F}"/>
              </a:ext>
            </a:extLst>
          </p:cNvPr>
          <p:cNvPicPr>
            <a:picLocks noGrp="1" noChangeAspect="1"/>
          </p:cNvPicPr>
          <p:nvPr>
            <p:ph idx="1"/>
          </p:nvPr>
        </p:nvPicPr>
        <p:blipFill>
          <a:blip r:embed="rId5"/>
          <a:stretch>
            <a:fillRect/>
          </a:stretch>
        </p:blipFill>
        <p:spPr>
          <a:xfrm>
            <a:off x="2942195" y="1575766"/>
            <a:ext cx="6317906" cy="4933435"/>
          </a:xfrm>
        </p:spPr>
      </p:pic>
      <p:sp>
        <p:nvSpPr>
          <p:cNvPr id="4" name="Slide Number Placeholder 3">
            <a:extLst>
              <a:ext uri="{FF2B5EF4-FFF2-40B4-BE49-F238E27FC236}">
                <a16:creationId xmlns:a16="http://schemas.microsoft.com/office/drawing/2014/main" id="{6F8B1B7D-C47B-ECD7-CDD4-F0C28D0EEDA5}"/>
              </a:ext>
            </a:extLst>
          </p:cNvPr>
          <p:cNvSpPr>
            <a:spLocks noGrp="1"/>
          </p:cNvSpPr>
          <p:nvPr>
            <p:ph type="sldNum" sz="quarter" idx="12"/>
          </p:nvPr>
        </p:nvSpPr>
        <p:spPr/>
        <p:txBody>
          <a:bodyPr/>
          <a:lstStyle/>
          <a:p>
            <a:fld id="{D8DA9DAA-006C-4F4B-980E-E3DF019B24E2}" type="slidenum">
              <a:rPr lang="en-US" smtClean="0"/>
              <a:t>15</a:t>
            </a:fld>
            <a:endParaRPr lang="en-US"/>
          </a:p>
        </p:txBody>
      </p:sp>
      <p:pic>
        <p:nvPicPr>
          <p:cNvPr id="3" name="Audio Recording May 3, 2023 at 6:11:12 PM">
            <a:hlinkClick r:id="" action="ppaction://media"/>
            <a:extLst>
              <a:ext uri="{FF2B5EF4-FFF2-40B4-BE49-F238E27FC236}">
                <a16:creationId xmlns:a16="http://schemas.microsoft.com/office/drawing/2014/main" id="{D82EDCED-D5EC-72BB-E3C7-2F0F299FE2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83798" y="4321313"/>
            <a:ext cx="812800" cy="812800"/>
          </a:xfrm>
          <a:prstGeom prst="rect">
            <a:avLst/>
          </a:prstGeom>
        </p:spPr>
      </p:pic>
    </p:spTree>
    <p:extLst>
      <p:ext uri="{BB962C8B-B14F-4D97-AF65-F5344CB8AC3E}">
        <p14:creationId xmlns:p14="http://schemas.microsoft.com/office/powerpoint/2010/main" val="362442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CB73-76CF-F277-20AA-F106EB98229E}"/>
              </a:ext>
            </a:extLst>
          </p:cNvPr>
          <p:cNvSpPr>
            <a:spLocks noGrp="1"/>
          </p:cNvSpPr>
          <p:nvPr>
            <p:ph type="title"/>
          </p:nvPr>
        </p:nvSpPr>
        <p:spPr/>
        <p:txBody>
          <a:bodyPr>
            <a:normAutofit fontScale="90000"/>
          </a:bodyPr>
          <a:lstStyle/>
          <a:p>
            <a:r>
              <a:rPr lang="en-US"/>
              <a:t>Sub-System (Feedback Response)</a:t>
            </a:r>
          </a:p>
        </p:txBody>
      </p:sp>
      <p:pic>
        <p:nvPicPr>
          <p:cNvPr id="5" name="Picture 5" descr="Diagram&#10;&#10;Description automatically generated">
            <a:extLst>
              <a:ext uri="{FF2B5EF4-FFF2-40B4-BE49-F238E27FC236}">
                <a16:creationId xmlns:a16="http://schemas.microsoft.com/office/drawing/2014/main" id="{BE0C1076-C9CC-BD53-B9E2-0D5DFE19134A}"/>
              </a:ext>
            </a:extLst>
          </p:cNvPr>
          <p:cNvPicPr>
            <a:picLocks noGrp="1" noChangeAspect="1"/>
          </p:cNvPicPr>
          <p:nvPr>
            <p:ph idx="1"/>
          </p:nvPr>
        </p:nvPicPr>
        <p:blipFill>
          <a:blip r:embed="rId5"/>
          <a:stretch>
            <a:fillRect/>
          </a:stretch>
        </p:blipFill>
        <p:spPr>
          <a:xfrm>
            <a:off x="3354687" y="1279869"/>
            <a:ext cx="5492923" cy="5442851"/>
          </a:xfrm>
        </p:spPr>
      </p:pic>
      <p:sp>
        <p:nvSpPr>
          <p:cNvPr id="4" name="Slide Number Placeholder 3">
            <a:extLst>
              <a:ext uri="{FF2B5EF4-FFF2-40B4-BE49-F238E27FC236}">
                <a16:creationId xmlns:a16="http://schemas.microsoft.com/office/drawing/2014/main" id="{D6E545DD-FB83-0A7A-7AFA-66DB97082C8A}"/>
              </a:ext>
            </a:extLst>
          </p:cNvPr>
          <p:cNvSpPr>
            <a:spLocks noGrp="1"/>
          </p:cNvSpPr>
          <p:nvPr>
            <p:ph type="sldNum" sz="quarter" idx="12"/>
          </p:nvPr>
        </p:nvSpPr>
        <p:spPr/>
        <p:txBody>
          <a:bodyPr/>
          <a:lstStyle/>
          <a:p>
            <a:fld id="{D8DA9DAA-006C-4F4B-980E-E3DF019B24E2}" type="slidenum">
              <a:rPr lang="en-US" smtClean="0"/>
              <a:t>16</a:t>
            </a:fld>
            <a:endParaRPr lang="en-US"/>
          </a:p>
        </p:txBody>
      </p:sp>
      <p:pic>
        <p:nvPicPr>
          <p:cNvPr id="3" name="Audio Recording May 3, 2023 at 5:50:24 PM">
            <a:hlinkClick r:id="" action="ppaction://media"/>
            <a:extLst>
              <a:ext uri="{FF2B5EF4-FFF2-40B4-BE49-F238E27FC236}">
                <a16:creationId xmlns:a16="http://schemas.microsoft.com/office/drawing/2014/main" id="{D7AF5FB8-F09A-8CCB-1836-D6D0E2403C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38679" y="5542305"/>
            <a:ext cx="812800" cy="812800"/>
          </a:xfrm>
          <a:prstGeom prst="rect">
            <a:avLst/>
          </a:prstGeom>
        </p:spPr>
      </p:pic>
    </p:spTree>
    <p:extLst>
      <p:ext uri="{BB962C8B-B14F-4D97-AF65-F5344CB8AC3E}">
        <p14:creationId xmlns:p14="http://schemas.microsoft.com/office/powerpoint/2010/main" val="77311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1E76-8CD9-2440-62D4-70E233284316}"/>
              </a:ext>
            </a:extLst>
          </p:cNvPr>
          <p:cNvSpPr>
            <a:spLocks noGrp="1"/>
          </p:cNvSpPr>
          <p:nvPr>
            <p:ph type="title"/>
          </p:nvPr>
        </p:nvSpPr>
        <p:spPr/>
        <p:txBody>
          <a:bodyPr/>
          <a:lstStyle/>
          <a:p>
            <a:r>
              <a:rPr lang="en-US"/>
              <a:t>Sub-System (Computation)</a:t>
            </a:r>
          </a:p>
        </p:txBody>
      </p:sp>
      <p:pic>
        <p:nvPicPr>
          <p:cNvPr id="5" name="Picture 5" descr="Diagram&#10;&#10;Description automatically generated">
            <a:extLst>
              <a:ext uri="{FF2B5EF4-FFF2-40B4-BE49-F238E27FC236}">
                <a16:creationId xmlns:a16="http://schemas.microsoft.com/office/drawing/2014/main" id="{196411E1-951A-E890-971C-5CC3B176804F}"/>
              </a:ext>
            </a:extLst>
          </p:cNvPr>
          <p:cNvPicPr>
            <a:picLocks noGrp="1" noChangeAspect="1"/>
          </p:cNvPicPr>
          <p:nvPr>
            <p:ph idx="1"/>
          </p:nvPr>
        </p:nvPicPr>
        <p:blipFill>
          <a:blip r:embed="rId5"/>
          <a:stretch>
            <a:fillRect/>
          </a:stretch>
        </p:blipFill>
        <p:spPr>
          <a:xfrm>
            <a:off x="2953489" y="1475516"/>
            <a:ext cx="6285022" cy="5247203"/>
          </a:xfrm>
        </p:spPr>
      </p:pic>
      <p:sp>
        <p:nvSpPr>
          <p:cNvPr id="4" name="Slide Number Placeholder 3">
            <a:extLst>
              <a:ext uri="{FF2B5EF4-FFF2-40B4-BE49-F238E27FC236}">
                <a16:creationId xmlns:a16="http://schemas.microsoft.com/office/drawing/2014/main" id="{7B9C4173-3CE8-38AE-C879-1583A8063E13}"/>
              </a:ext>
            </a:extLst>
          </p:cNvPr>
          <p:cNvSpPr>
            <a:spLocks noGrp="1"/>
          </p:cNvSpPr>
          <p:nvPr>
            <p:ph type="sldNum" sz="quarter" idx="12"/>
          </p:nvPr>
        </p:nvSpPr>
        <p:spPr/>
        <p:txBody>
          <a:bodyPr/>
          <a:lstStyle/>
          <a:p>
            <a:fld id="{D8DA9DAA-006C-4F4B-980E-E3DF019B24E2}" type="slidenum">
              <a:rPr lang="en-US" smtClean="0"/>
              <a:t>17</a:t>
            </a:fld>
            <a:endParaRPr lang="en-US"/>
          </a:p>
        </p:txBody>
      </p:sp>
      <p:pic>
        <p:nvPicPr>
          <p:cNvPr id="3" name="Audio Recording May 3, 2023 at 5:59:39 PM">
            <a:hlinkClick r:id="" action="ppaction://media"/>
            <a:extLst>
              <a:ext uri="{FF2B5EF4-FFF2-40B4-BE49-F238E27FC236}">
                <a16:creationId xmlns:a16="http://schemas.microsoft.com/office/drawing/2014/main" id="{6D788405-6A1C-DDF7-2C16-8BE0E7CB90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18191" y="5502897"/>
            <a:ext cx="812800" cy="812800"/>
          </a:xfrm>
          <a:prstGeom prst="rect">
            <a:avLst/>
          </a:prstGeom>
        </p:spPr>
      </p:pic>
    </p:spTree>
    <p:extLst>
      <p:ext uri="{BB962C8B-B14F-4D97-AF65-F5344CB8AC3E}">
        <p14:creationId xmlns:p14="http://schemas.microsoft.com/office/powerpoint/2010/main" val="13971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F423-254B-A19D-0BC3-86BDEA86B3CD}"/>
              </a:ext>
            </a:extLst>
          </p:cNvPr>
          <p:cNvSpPr>
            <a:spLocks noGrp="1"/>
          </p:cNvSpPr>
          <p:nvPr>
            <p:ph type="title"/>
          </p:nvPr>
        </p:nvSpPr>
        <p:spPr/>
        <p:txBody>
          <a:bodyPr/>
          <a:lstStyle/>
          <a:p>
            <a:r>
              <a:rPr lang="en-US"/>
              <a:t>Materials</a:t>
            </a:r>
          </a:p>
        </p:txBody>
      </p:sp>
      <p:sp>
        <p:nvSpPr>
          <p:cNvPr id="3" name="Content Placeholder 2">
            <a:extLst>
              <a:ext uri="{FF2B5EF4-FFF2-40B4-BE49-F238E27FC236}">
                <a16:creationId xmlns:a16="http://schemas.microsoft.com/office/drawing/2014/main" id="{B2E69065-9576-19E9-13AA-0484D8627E2A}"/>
              </a:ext>
            </a:extLst>
          </p:cNvPr>
          <p:cNvSpPr>
            <a:spLocks noGrp="1"/>
          </p:cNvSpPr>
          <p:nvPr>
            <p:ph idx="1"/>
          </p:nvPr>
        </p:nvSpPr>
        <p:spPr/>
        <p:txBody>
          <a:bodyPr vert="horz" lIns="91440" tIns="45720" rIns="91440" bIns="45720" rtlCol="0" anchor="t">
            <a:normAutofit fontScale="62500" lnSpcReduction="20000"/>
          </a:bodyPr>
          <a:lstStyle/>
          <a:p>
            <a:r>
              <a:rPr lang="en-US">
                <a:ea typeface="+mn-lt"/>
                <a:cs typeface="+mn-lt"/>
              </a:rPr>
              <a:t>Steel: For testing of the sensors and calibrating</a:t>
            </a:r>
          </a:p>
          <a:p>
            <a:r>
              <a:rPr lang="en-US">
                <a:ea typeface="+mn-lt"/>
                <a:cs typeface="+mn-lt"/>
              </a:rPr>
              <a:t>Flux sticks: needed for stick welding</a:t>
            </a:r>
          </a:p>
          <a:p>
            <a:r>
              <a:rPr lang="en-US">
                <a:ea typeface="+mn-lt"/>
                <a:cs typeface="+mn-lt"/>
              </a:rPr>
              <a:t>Screws: Needed to assemble the systems</a:t>
            </a:r>
            <a:endParaRPr lang="en-US"/>
          </a:p>
          <a:p>
            <a:r>
              <a:rPr lang="en-US">
                <a:ea typeface="+mn-lt"/>
                <a:cs typeface="+mn-lt"/>
              </a:rPr>
              <a:t>Wire: This will be needed to connect all the sensors to the Arduino</a:t>
            </a:r>
          </a:p>
          <a:p>
            <a:r>
              <a:rPr lang="en-US">
                <a:ea typeface="+mn-lt"/>
                <a:cs typeface="+mn-lt"/>
              </a:rPr>
              <a:t>Wireless earbuds: To give feedback response to the welder on what he should do to improve his weld</a:t>
            </a:r>
            <a:endParaRPr lang="en-US"/>
          </a:p>
          <a:p>
            <a:r>
              <a:rPr lang="en-US">
                <a:ea typeface="+mn-lt"/>
                <a:cs typeface="+mn-lt"/>
              </a:rPr>
              <a:t>Arduino Mega: For the input of sensors and management software that packs up the Bluetooth packets for transmission to the iOS app</a:t>
            </a:r>
            <a:endParaRPr lang="en-US"/>
          </a:p>
          <a:p>
            <a:r>
              <a:rPr lang="en-US">
                <a:ea typeface="+mn-lt"/>
                <a:cs typeface="+mn-lt"/>
              </a:rPr>
              <a:t>Gyroscope Sensor: This sensor will be attached to the handle of the welding clamp to measure travel motion.</a:t>
            </a:r>
            <a:endParaRPr lang="en-US"/>
          </a:p>
          <a:p>
            <a:r>
              <a:rPr lang="en-US">
                <a:ea typeface="+mn-lt"/>
                <a:cs typeface="+mn-lt"/>
              </a:rPr>
              <a:t>Commercial 400A AC/DC Clamp Meter: this will be used to measure the current and voltage going through the lines</a:t>
            </a:r>
            <a:endParaRPr lang="en-US"/>
          </a:p>
          <a:p>
            <a:r>
              <a:rPr lang="en-US">
                <a:ea typeface="+mn-lt"/>
                <a:cs typeface="+mn-lt"/>
              </a:rPr>
              <a:t>Welding Jackets and Gloves: will be needed for our protection</a:t>
            </a:r>
            <a:endParaRPr lang="en-US"/>
          </a:p>
          <a:p>
            <a:r>
              <a:rPr lang="en-US">
                <a:ea typeface="+mn-lt"/>
                <a:cs typeface="+mn-lt"/>
              </a:rPr>
              <a:t>Auto Tinting welding helmet: will help us be able to start the weld since we are beginners</a:t>
            </a:r>
            <a:endParaRPr lang="en-US"/>
          </a:p>
          <a:p>
            <a:r>
              <a:rPr lang="en-US">
                <a:ea typeface="+mn-lt"/>
                <a:cs typeface="+mn-lt"/>
              </a:rPr>
              <a:t>Bluetooth Add-on Card: This will give the Arduino Bluetooth capability for transfer to </a:t>
            </a:r>
            <a:r>
              <a:rPr lang="en-US" err="1">
                <a:ea typeface="+mn-lt"/>
                <a:cs typeface="+mn-lt"/>
              </a:rPr>
              <a:t>ios</a:t>
            </a:r>
            <a:r>
              <a:rPr lang="en-US">
                <a:ea typeface="+mn-lt"/>
                <a:cs typeface="+mn-lt"/>
              </a:rPr>
              <a:t> app</a:t>
            </a:r>
            <a:endParaRPr lang="en-US"/>
          </a:p>
          <a:p>
            <a:endParaRPr lang="en-US"/>
          </a:p>
          <a:p>
            <a:endParaRPr lang="en-US"/>
          </a:p>
        </p:txBody>
      </p:sp>
      <p:sp>
        <p:nvSpPr>
          <p:cNvPr id="4" name="Slide Number Placeholder 3">
            <a:extLst>
              <a:ext uri="{FF2B5EF4-FFF2-40B4-BE49-F238E27FC236}">
                <a16:creationId xmlns:a16="http://schemas.microsoft.com/office/drawing/2014/main" id="{4E1A9B5A-83DA-1A85-FEF9-7FFEEF1E2FEB}"/>
              </a:ext>
            </a:extLst>
          </p:cNvPr>
          <p:cNvSpPr>
            <a:spLocks noGrp="1"/>
          </p:cNvSpPr>
          <p:nvPr>
            <p:ph type="sldNum" sz="quarter" idx="12"/>
          </p:nvPr>
        </p:nvSpPr>
        <p:spPr/>
        <p:txBody>
          <a:bodyPr/>
          <a:lstStyle/>
          <a:p>
            <a:fld id="{D8DA9DAA-006C-4F4B-980E-E3DF019B24E2}" type="slidenum">
              <a:rPr lang="en-US" smtClean="0"/>
              <a:t>18</a:t>
            </a:fld>
            <a:endParaRPr lang="en-US"/>
          </a:p>
        </p:txBody>
      </p:sp>
      <p:pic>
        <p:nvPicPr>
          <p:cNvPr id="5" name="Audio Recording May 3, 2023 at 6:01:24 PM">
            <a:hlinkClick r:id="" action="ppaction://media"/>
            <a:extLst>
              <a:ext uri="{FF2B5EF4-FFF2-40B4-BE49-F238E27FC236}">
                <a16:creationId xmlns:a16="http://schemas.microsoft.com/office/drawing/2014/main" id="{6963489D-FF8D-C568-F334-E5727D0F12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9400" y="5949950"/>
            <a:ext cx="812800" cy="812800"/>
          </a:xfrm>
          <a:prstGeom prst="rect">
            <a:avLst/>
          </a:prstGeom>
        </p:spPr>
      </p:pic>
    </p:spTree>
    <p:extLst>
      <p:ext uri="{BB962C8B-B14F-4D97-AF65-F5344CB8AC3E}">
        <p14:creationId xmlns:p14="http://schemas.microsoft.com/office/powerpoint/2010/main" val="9563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2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F423-254B-A19D-0BC3-86BDEA86B3CD}"/>
              </a:ext>
            </a:extLst>
          </p:cNvPr>
          <p:cNvSpPr>
            <a:spLocks noGrp="1"/>
          </p:cNvSpPr>
          <p:nvPr>
            <p:ph type="title"/>
          </p:nvPr>
        </p:nvSpPr>
        <p:spPr/>
        <p:txBody>
          <a:bodyPr/>
          <a:lstStyle/>
          <a:p>
            <a:r>
              <a:rPr lang="en-US"/>
              <a:t>Tools</a:t>
            </a:r>
          </a:p>
        </p:txBody>
      </p:sp>
      <p:sp>
        <p:nvSpPr>
          <p:cNvPr id="3" name="Content Placeholder 2">
            <a:extLst>
              <a:ext uri="{FF2B5EF4-FFF2-40B4-BE49-F238E27FC236}">
                <a16:creationId xmlns:a16="http://schemas.microsoft.com/office/drawing/2014/main" id="{B2E69065-9576-19E9-13AA-0484D8627E2A}"/>
              </a:ext>
            </a:extLst>
          </p:cNvPr>
          <p:cNvSpPr>
            <a:spLocks noGrp="1"/>
          </p:cNvSpPr>
          <p:nvPr>
            <p:ph idx="1"/>
          </p:nvPr>
        </p:nvSpPr>
        <p:spPr/>
        <p:txBody>
          <a:bodyPr vert="horz" lIns="91440" tIns="45720" rIns="91440" bIns="45720" rtlCol="0" anchor="t">
            <a:noAutofit/>
          </a:bodyPr>
          <a:lstStyle/>
          <a:p>
            <a:r>
              <a:rPr lang="en-US">
                <a:ea typeface="+mn-lt"/>
                <a:cs typeface="+mn-lt"/>
              </a:rPr>
              <a:t>Unity Student Plan: This is used to help create the app on a windows device and not purchase a MacBook to help</a:t>
            </a:r>
          </a:p>
          <a:p>
            <a:r>
              <a:rPr lang="en-US">
                <a:ea typeface="+mn-lt"/>
                <a:cs typeface="+mn-lt"/>
              </a:rPr>
              <a:t>Xcode: The code to use to program the app for the background to complete the calculations </a:t>
            </a:r>
          </a:p>
          <a:p>
            <a:r>
              <a:rPr lang="en-US">
                <a:ea typeface="+mn-lt"/>
                <a:cs typeface="+mn-lt"/>
              </a:rPr>
              <a:t>Git repository: needed to be able to collaborate on the code </a:t>
            </a:r>
          </a:p>
          <a:p>
            <a:r>
              <a:rPr lang="en-US">
                <a:ea typeface="+mn-lt"/>
                <a:cs typeface="+mn-lt"/>
              </a:rPr>
              <a:t>Apple Developer Account- this will be needed to create our app and test it </a:t>
            </a:r>
          </a:p>
          <a:p>
            <a:r>
              <a:rPr lang="en-US">
                <a:ea typeface="+mn-lt"/>
                <a:cs typeface="+mn-lt"/>
              </a:rPr>
              <a:t>Welder: to practice and see how we how to model our project off</a:t>
            </a:r>
            <a:endParaRPr lang="en-US"/>
          </a:p>
        </p:txBody>
      </p:sp>
      <p:sp>
        <p:nvSpPr>
          <p:cNvPr id="4" name="Slide Number Placeholder 3">
            <a:extLst>
              <a:ext uri="{FF2B5EF4-FFF2-40B4-BE49-F238E27FC236}">
                <a16:creationId xmlns:a16="http://schemas.microsoft.com/office/drawing/2014/main" id="{4E1A9B5A-83DA-1A85-FEF9-7FFEEF1E2FEB}"/>
              </a:ext>
            </a:extLst>
          </p:cNvPr>
          <p:cNvSpPr>
            <a:spLocks noGrp="1"/>
          </p:cNvSpPr>
          <p:nvPr>
            <p:ph type="sldNum" sz="quarter" idx="12"/>
          </p:nvPr>
        </p:nvSpPr>
        <p:spPr/>
        <p:txBody>
          <a:bodyPr/>
          <a:lstStyle/>
          <a:p>
            <a:fld id="{D8DA9DAA-006C-4F4B-980E-E3DF019B24E2}" type="slidenum">
              <a:rPr lang="en-US" smtClean="0"/>
              <a:t>19</a:t>
            </a:fld>
            <a:endParaRPr lang="en-US"/>
          </a:p>
        </p:txBody>
      </p:sp>
      <p:pic>
        <p:nvPicPr>
          <p:cNvPr id="5" name="Audio Recording May 3, 2023 at 5:52:11 PM">
            <a:hlinkClick r:id="" action="ppaction://media"/>
            <a:extLst>
              <a:ext uri="{FF2B5EF4-FFF2-40B4-BE49-F238E27FC236}">
                <a16:creationId xmlns:a16="http://schemas.microsoft.com/office/drawing/2014/main" id="{7AB5B3F9-721C-E42E-2A32-B5512869A9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75800" y="5936457"/>
            <a:ext cx="812800" cy="812800"/>
          </a:xfrm>
          <a:prstGeom prst="rect">
            <a:avLst/>
          </a:prstGeom>
        </p:spPr>
      </p:pic>
    </p:spTree>
    <p:extLst>
      <p:ext uri="{BB962C8B-B14F-4D97-AF65-F5344CB8AC3E}">
        <p14:creationId xmlns:p14="http://schemas.microsoft.com/office/powerpoint/2010/main" val="91575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C17A91-195D-A86E-0A3C-80E9FE3FD047}"/>
              </a:ext>
            </a:extLst>
          </p:cNvPr>
          <p:cNvSpPr>
            <a:spLocks noGrp="1"/>
          </p:cNvSpPr>
          <p:nvPr>
            <p:ph type="title"/>
          </p:nvPr>
        </p:nvSpPr>
        <p:spPr/>
        <p:txBody>
          <a:bodyPr/>
          <a:lstStyle/>
          <a:p>
            <a:r>
              <a:rPr lang="en-US"/>
              <a:t>Team Members </a:t>
            </a:r>
          </a:p>
        </p:txBody>
      </p:sp>
      <p:sp>
        <p:nvSpPr>
          <p:cNvPr id="8" name="Text Placeholder 7">
            <a:extLst>
              <a:ext uri="{FF2B5EF4-FFF2-40B4-BE49-F238E27FC236}">
                <a16:creationId xmlns:a16="http://schemas.microsoft.com/office/drawing/2014/main" id="{AD16DED9-371F-6FAF-6787-38F2A740300C}"/>
              </a:ext>
            </a:extLst>
          </p:cNvPr>
          <p:cNvSpPr>
            <a:spLocks noGrp="1"/>
          </p:cNvSpPr>
          <p:nvPr>
            <p:ph type="body" idx="1"/>
          </p:nvPr>
        </p:nvSpPr>
        <p:spPr>
          <a:xfrm>
            <a:off x="811541" y="1681163"/>
            <a:ext cx="2834640" cy="823912"/>
          </a:xfrm>
        </p:spPr>
        <p:txBody>
          <a:bodyPr/>
          <a:lstStyle/>
          <a:p>
            <a:r>
              <a:rPr lang="en-US"/>
              <a:t>Alex Rhodes</a:t>
            </a:r>
          </a:p>
        </p:txBody>
      </p:sp>
      <p:sp>
        <p:nvSpPr>
          <p:cNvPr id="4" name="Content Placeholder 3">
            <a:extLst>
              <a:ext uri="{FF2B5EF4-FFF2-40B4-BE49-F238E27FC236}">
                <a16:creationId xmlns:a16="http://schemas.microsoft.com/office/drawing/2014/main" id="{4BAF3627-4BED-6AA7-CD3B-308C00C3801B}"/>
              </a:ext>
            </a:extLst>
          </p:cNvPr>
          <p:cNvSpPr>
            <a:spLocks noGrp="1"/>
          </p:cNvSpPr>
          <p:nvPr>
            <p:ph sz="half" idx="2"/>
          </p:nvPr>
        </p:nvSpPr>
        <p:spPr>
          <a:xfrm>
            <a:off x="811541" y="2505075"/>
            <a:ext cx="2834640" cy="3684588"/>
          </a:xfrm>
        </p:spPr>
        <p:txBody>
          <a:bodyPr vert="horz" lIns="91440" tIns="45720" rIns="91440" bIns="45720" rtlCol="0" anchor="t">
            <a:normAutofit/>
          </a:bodyPr>
          <a:lstStyle/>
          <a:p>
            <a:r>
              <a:rPr lang="en-US"/>
              <a:t>Team Captain </a:t>
            </a:r>
          </a:p>
          <a:p>
            <a:r>
              <a:rPr lang="en-US"/>
              <a:t>Will lead the programming and the system interfaces</a:t>
            </a:r>
          </a:p>
          <a:p>
            <a:r>
              <a:rPr lang="en-US"/>
              <a:t>With my back around in Solidworks I will build the enclosure</a:t>
            </a:r>
          </a:p>
        </p:txBody>
      </p:sp>
      <p:sp>
        <p:nvSpPr>
          <p:cNvPr id="9" name="Text Placeholder 8">
            <a:extLst>
              <a:ext uri="{FF2B5EF4-FFF2-40B4-BE49-F238E27FC236}">
                <a16:creationId xmlns:a16="http://schemas.microsoft.com/office/drawing/2014/main" id="{6D5CB98C-0BBD-FE57-DE95-7F1B37FC2555}"/>
              </a:ext>
            </a:extLst>
          </p:cNvPr>
          <p:cNvSpPr>
            <a:spLocks noGrp="1"/>
          </p:cNvSpPr>
          <p:nvPr>
            <p:ph type="body" sz="quarter" idx="3"/>
          </p:nvPr>
        </p:nvSpPr>
        <p:spPr>
          <a:xfrm>
            <a:off x="3674128" y="1681163"/>
            <a:ext cx="2834640" cy="823912"/>
          </a:xfrm>
        </p:spPr>
        <p:txBody>
          <a:bodyPr/>
          <a:lstStyle/>
          <a:p>
            <a:r>
              <a:rPr lang="en-US"/>
              <a:t>Sean Meals </a:t>
            </a:r>
          </a:p>
        </p:txBody>
      </p:sp>
      <p:sp>
        <p:nvSpPr>
          <p:cNvPr id="2" name="Picture Placeholder 1">
            <a:extLst>
              <a:ext uri="{FF2B5EF4-FFF2-40B4-BE49-F238E27FC236}">
                <a16:creationId xmlns:a16="http://schemas.microsoft.com/office/drawing/2014/main" id="{7466D564-2988-C125-C6E7-16E08B098D22}"/>
              </a:ext>
            </a:extLst>
          </p:cNvPr>
          <p:cNvSpPr>
            <a:spLocks noGrp="1"/>
          </p:cNvSpPr>
          <p:nvPr>
            <p:ph sz="quarter" idx="4"/>
          </p:nvPr>
        </p:nvSpPr>
        <p:spPr>
          <a:xfrm>
            <a:off x="3674128" y="2505075"/>
            <a:ext cx="2834640" cy="3684588"/>
          </a:xfrm>
        </p:spPr>
        <p:txBody>
          <a:bodyPr vert="horz" lIns="91440" tIns="45720" rIns="91440" bIns="45720" rtlCol="0" anchor="t">
            <a:normAutofit/>
          </a:bodyPr>
          <a:lstStyle/>
          <a:p>
            <a:r>
              <a:rPr lang="en-US"/>
              <a:t>Has expertise in power systems  in </a:t>
            </a:r>
            <a:r>
              <a:rPr lang="en-US">
                <a:latin typeface="Univers"/>
                <a:cs typeface="Arial"/>
              </a:rPr>
              <a:t>specifically in protection and controls</a:t>
            </a:r>
          </a:p>
          <a:p>
            <a:r>
              <a:rPr lang="en-US">
                <a:latin typeface="Univers"/>
                <a:cs typeface="Arial"/>
              </a:rPr>
              <a:t>He will be focusing on the voltage and current signals on the welder </a:t>
            </a:r>
          </a:p>
        </p:txBody>
      </p:sp>
      <p:sp>
        <p:nvSpPr>
          <p:cNvPr id="10" name="Text Placeholder 9">
            <a:extLst>
              <a:ext uri="{FF2B5EF4-FFF2-40B4-BE49-F238E27FC236}">
                <a16:creationId xmlns:a16="http://schemas.microsoft.com/office/drawing/2014/main" id="{2BE3005D-EC0A-68D3-6F35-130014034FB1}"/>
              </a:ext>
            </a:extLst>
          </p:cNvPr>
          <p:cNvSpPr>
            <a:spLocks noGrp="1"/>
          </p:cNvSpPr>
          <p:nvPr>
            <p:ph type="body" sz="quarter" idx="13"/>
          </p:nvPr>
        </p:nvSpPr>
        <p:spPr>
          <a:xfrm>
            <a:off x="6524394" y="1683410"/>
            <a:ext cx="2834640" cy="823912"/>
          </a:xfrm>
        </p:spPr>
        <p:txBody>
          <a:bodyPr/>
          <a:lstStyle/>
          <a:p>
            <a:r>
              <a:rPr lang="en-US"/>
              <a:t>Rafael Guerrero</a:t>
            </a:r>
          </a:p>
        </p:txBody>
      </p:sp>
      <p:sp>
        <p:nvSpPr>
          <p:cNvPr id="11" name="Content Placeholder 10">
            <a:extLst>
              <a:ext uri="{FF2B5EF4-FFF2-40B4-BE49-F238E27FC236}">
                <a16:creationId xmlns:a16="http://schemas.microsoft.com/office/drawing/2014/main" id="{B42529CF-D060-2DB7-080C-A8981D7DAB94}"/>
              </a:ext>
            </a:extLst>
          </p:cNvPr>
          <p:cNvSpPr>
            <a:spLocks noGrp="1"/>
          </p:cNvSpPr>
          <p:nvPr>
            <p:ph sz="quarter" idx="14"/>
          </p:nvPr>
        </p:nvSpPr>
        <p:spPr>
          <a:xfrm>
            <a:off x="6524394" y="2507322"/>
            <a:ext cx="2834640" cy="3684588"/>
          </a:xfrm>
        </p:spPr>
        <p:txBody>
          <a:bodyPr vert="horz" lIns="91440" tIns="45720" rIns="91440" bIns="45720" rtlCol="0" anchor="t">
            <a:normAutofit fontScale="92500" lnSpcReduction="10000"/>
          </a:bodyPr>
          <a:lstStyle/>
          <a:p>
            <a:r>
              <a:rPr lang="en-US" dirty="0">
                <a:latin typeface="Univers"/>
                <a:cs typeface="Arial"/>
              </a:rPr>
              <a:t>Has an expertise in control systems and mathematics. </a:t>
            </a:r>
          </a:p>
          <a:p>
            <a:r>
              <a:rPr lang="en-US" dirty="0">
                <a:latin typeface="Univers"/>
                <a:cs typeface="Arial"/>
              </a:rPr>
              <a:t>He has previous experiences in proving mathematical theories and calculating different values through different axis</a:t>
            </a:r>
          </a:p>
          <a:p>
            <a:r>
              <a:rPr lang="en-US" dirty="0">
                <a:latin typeface="Univers"/>
                <a:cs typeface="Arial"/>
              </a:rPr>
              <a:t>Focus will be the gyroscope and angle measurements </a:t>
            </a:r>
          </a:p>
        </p:txBody>
      </p:sp>
      <p:sp>
        <p:nvSpPr>
          <p:cNvPr id="5" name="Date Placeholder 4">
            <a:extLst>
              <a:ext uri="{FF2B5EF4-FFF2-40B4-BE49-F238E27FC236}">
                <a16:creationId xmlns:a16="http://schemas.microsoft.com/office/drawing/2014/main" id="{F30C9F12-C194-636D-2CD7-B595D288BBAF}"/>
              </a:ext>
            </a:extLst>
          </p:cNvPr>
          <p:cNvSpPr>
            <a:spLocks noGrp="1"/>
          </p:cNvSpPr>
          <p:nvPr>
            <p:ph type="dt" sz="half" idx="4294967295"/>
          </p:nvPr>
        </p:nvSpPr>
        <p:spPr>
          <a:xfrm>
            <a:off x="0" y="6356350"/>
            <a:ext cx="2743200" cy="365125"/>
          </a:xfrm>
        </p:spPr>
        <p:txBody>
          <a:bodyPr/>
          <a:lstStyle/>
          <a:p>
            <a:r>
              <a:rPr lang="en-US"/>
              <a:t>9/3/20XX</a:t>
            </a:r>
          </a:p>
        </p:txBody>
      </p:sp>
      <p:sp>
        <p:nvSpPr>
          <p:cNvPr id="6" name="Footer Placeholder 5">
            <a:extLst>
              <a:ext uri="{FF2B5EF4-FFF2-40B4-BE49-F238E27FC236}">
                <a16:creationId xmlns:a16="http://schemas.microsoft.com/office/drawing/2014/main" id="{E0B5CCCB-AEF4-0DF7-7704-DADF63E0984E}"/>
              </a:ext>
            </a:extLst>
          </p:cNvPr>
          <p:cNvSpPr>
            <a:spLocks noGrp="1"/>
          </p:cNvSpPr>
          <p:nvPr>
            <p:ph type="ftr" sz="quarter" idx="4294967295"/>
          </p:nvPr>
        </p:nvSpPr>
        <p:spPr>
          <a:xfrm>
            <a:off x="8077200" y="622300"/>
            <a:ext cx="4114800" cy="365125"/>
          </a:xfrm>
        </p:spPr>
        <p:txBody>
          <a:bodyPr/>
          <a:lstStyle/>
          <a:p>
            <a:r>
              <a:rPr lang="en-US"/>
              <a:t>Real Time welding </a:t>
            </a:r>
          </a:p>
        </p:txBody>
      </p:sp>
      <p:sp>
        <p:nvSpPr>
          <p:cNvPr id="7" name="Slide Number Placeholder 6">
            <a:extLst>
              <a:ext uri="{FF2B5EF4-FFF2-40B4-BE49-F238E27FC236}">
                <a16:creationId xmlns:a16="http://schemas.microsoft.com/office/drawing/2014/main" id="{6D5ECAB1-129C-796D-7120-6E6BFA3A600F}"/>
              </a:ext>
            </a:extLst>
          </p:cNvPr>
          <p:cNvSpPr>
            <a:spLocks noGrp="1"/>
          </p:cNvSpPr>
          <p:nvPr>
            <p:ph type="sldNum" sz="quarter" idx="4294967295"/>
          </p:nvPr>
        </p:nvSpPr>
        <p:spPr>
          <a:xfrm>
            <a:off x="9448800" y="6356350"/>
            <a:ext cx="2743200" cy="365125"/>
          </a:xfrm>
        </p:spPr>
        <p:txBody>
          <a:bodyPr/>
          <a:lstStyle/>
          <a:p>
            <a:fld id="{D8DA9DAA-006C-4F4B-980E-E3DF019B24E2}" type="slidenum">
              <a:rPr lang="en-US" smtClean="0"/>
              <a:pPr/>
              <a:t>2</a:t>
            </a:fld>
            <a:endParaRPr lang="en-US"/>
          </a:p>
        </p:txBody>
      </p:sp>
      <p:sp>
        <p:nvSpPr>
          <p:cNvPr id="12" name="TextBox 11">
            <a:extLst>
              <a:ext uri="{FF2B5EF4-FFF2-40B4-BE49-F238E27FC236}">
                <a16:creationId xmlns:a16="http://schemas.microsoft.com/office/drawing/2014/main" id="{CFA5972B-E2F5-4135-1D0C-7412B3E0FB1C}"/>
              </a:ext>
            </a:extLst>
          </p:cNvPr>
          <p:cNvSpPr txBox="1"/>
          <p:nvPr/>
        </p:nvSpPr>
        <p:spPr>
          <a:xfrm>
            <a:off x="9358646" y="2043413"/>
            <a:ext cx="2790422" cy="461665"/>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r>
              <a:rPr lang="en-US" sz="2400" b="1"/>
              <a:t>Timmy Hoo</a:t>
            </a:r>
          </a:p>
        </p:txBody>
      </p:sp>
      <p:sp>
        <p:nvSpPr>
          <p:cNvPr id="13" name="TextBox 12">
            <a:extLst>
              <a:ext uri="{FF2B5EF4-FFF2-40B4-BE49-F238E27FC236}">
                <a16:creationId xmlns:a16="http://schemas.microsoft.com/office/drawing/2014/main" id="{D9843194-F5AA-58A1-4748-CD561565B6F9}"/>
              </a:ext>
            </a:extLst>
          </p:cNvPr>
          <p:cNvSpPr txBox="1"/>
          <p:nvPr/>
        </p:nvSpPr>
        <p:spPr>
          <a:xfrm>
            <a:off x="9380113" y="2500647"/>
            <a:ext cx="269383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Univers"/>
                <a:cs typeface="Arial"/>
              </a:rPr>
              <a:t>Has expertise in both control systems and coding with microcontrollers.</a:t>
            </a:r>
          </a:p>
          <a:p>
            <a:pPr marL="285750" indent="-285750">
              <a:buFont typeface="Arial"/>
              <a:buChar char="•"/>
            </a:pPr>
            <a:r>
              <a:rPr lang="en-US">
                <a:latin typeface="Univers"/>
                <a:cs typeface="Arial"/>
              </a:rPr>
              <a:t>Will be focusing on feedback systems to inform welders of current state </a:t>
            </a:r>
          </a:p>
          <a:p>
            <a:pPr marL="285750" indent="-285750">
              <a:buFont typeface="Arial"/>
              <a:buChar char="•"/>
            </a:pPr>
            <a:endParaRPr lang="en-US">
              <a:latin typeface="Univers"/>
              <a:cs typeface="Arial"/>
            </a:endParaRPr>
          </a:p>
        </p:txBody>
      </p:sp>
      <p:pic>
        <p:nvPicPr>
          <p:cNvPr id="15" name="Audio Recording May 3, 2023 at 5:42:47 PM">
            <a:hlinkClick r:id="" action="ppaction://media"/>
            <a:extLst>
              <a:ext uri="{FF2B5EF4-FFF2-40B4-BE49-F238E27FC236}">
                <a16:creationId xmlns:a16="http://schemas.microsoft.com/office/drawing/2014/main" id="{498C0999-2353-6652-F1AD-BC9F2A31B92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134600" y="5135560"/>
            <a:ext cx="812800" cy="812800"/>
          </a:xfrm>
          <a:prstGeom prst="rect">
            <a:avLst/>
          </a:prstGeom>
        </p:spPr>
      </p:pic>
      <p:pic>
        <p:nvPicPr>
          <p:cNvPr id="16" name="Audio Recording May 3, 2023 at 5:54:48 PM">
            <a:hlinkClick r:id="" action="ppaction://media"/>
            <a:extLst>
              <a:ext uri="{FF2B5EF4-FFF2-40B4-BE49-F238E27FC236}">
                <a16:creationId xmlns:a16="http://schemas.microsoft.com/office/drawing/2014/main" id="{C4A8ECBA-1DD8-880A-A7F3-B69D0A3BBA46}"/>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721533" y="5541960"/>
            <a:ext cx="812800" cy="812800"/>
          </a:xfrm>
          <a:prstGeom prst="rect">
            <a:avLst/>
          </a:prstGeom>
        </p:spPr>
      </p:pic>
      <p:pic>
        <p:nvPicPr>
          <p:cNvPr id="17" name="Audio Recording May 3, 2023 at 6:05:40 PM">
            <a:hlinkClick r:id="" action="ppaction://media"/>
            <a:extLst>
              <a:ext uri="{FF2B5EF4-FFF2-40B4-BE49-F238E27FC236}">
                <a16:creationId xmlns:a16="http://schemas.microsoft.com/office/drawing/2014/main" id="{6FD4941C-0200-F3E9-0CD8-624EF5BB1C48}"/>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4464733" y="5541960"/>
            <a:ext cx="812800" cy="812800"/>
          </a:xfrm>
          <a:prstGeom prst="rect">
            <a:avLst/>
          </a:prstGeom>
        </p:spPr>
      </p:pic>
      <p:pic>
        <p:nvPicPr>
          <p:cNvPr id="18" name="Audio Recording May 3, 2023 at 6:14:44 PM">
            <a:hlinkClick r:id="" action="ppaction://media"/>
            <a:extLst>
              <a:ext uri="{FF2B5EF4-FFF2-40B4-BE49-F238E27FC236}">
                <a16:creationId xmlns:a16="http://schemas.microsoft.com/office/drawing/2014/main" id="{EECF6199-CF8B-B68D-7975-53144DA6350D}"/>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8601657" y="5743023"/>
            <a:ext cx="812800" cy="812800"/>
          </a:xfrm>
          <a:prstGeom prst="rect">
            <a:avLst/>
          </a:prstGeom>
        </p:spPr>
      </p:pic>
    </p:spTree>
    <p:extLst>
      <p:ext uri="{BB962C8B-B14F-4D97-AF65-F5344CB8AC3E}">
        <p14:creationId xmlns:p14="http://schemas.microsoft.com/office/powerpoint/2010/main" val="133269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44"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280" fill="hold"/>
                                        <p:tgtEl>
                                          <p:spTgt spid="1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9520" fill="hold"/>
                                        <p:tgtEl>
                                          <p:spTgt spid="1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6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5"/>
                </p:tgtEl>
              </p:cMediaNode>
            </p:audio>
            <p:audio>
              <p:cMediaNode vol="80000">
                <p:cTn id="20" fill="hold" display="0">
                  <p:stCondLst>
                    <p:cond delay="indefinite"/>
                  </p:stCondLst>
                  <p:endCondLst>
                    <p:cond evt="onStopAudio" delay="0">
                      <p:tgtEl>
                        <p:sldTgt/>
                      </p:tgtEl>
                    </p:cond>
                  </p:endCondLst>
                </p:cTn>
                <p:tgtEl>
                  <p:spTgt spid="16"/>
                </p:tgtEl>
              </p:cMediaNode>
            </p:audio>
            <p:audio>
              <p:cMediaNode vol="80000">
                <p:cTn id="21" fill="hold" display="0">
                  <p:stCondLst>
                    <p:cond delay="indefinite"/>
                  </p:stCondLst>
                  <p:endCondLst>
                    <p:cond evt="onStopAudio" delay="0">
                      <p:tgtEl>
                        <p:sldTgt/>
                      </p:tgtEl>
                    </p:cond>
                  </p:endCondLst>
                </p:cTn>
                <p:tgtEl>
                  <p:spTgt spid="17"/>
                </p:tgtEl>
              </p:cMediaNode>
            </p:audio>
            <p:audio>
              <p:cMediaNode vol="80000">
                <p:cTn id="22" fill="hold" display="0">
                  <p:stCondLst>
                    <p:cond delay="indefinite"/>
                  </p:stCondLst>
                  <p:endCondLst>
                    <p:cond evt="onStopAudio" delay="0">
                      <p:tgtEl>
                        <p:sldTgt/>
                      </p:tgtEl>
                    </p:cond>
                  </p:endCondLst>
                </p:cTn>
                <p:tgtEl>
                  <p:spTgt spid="18"/>
                </p:tgtEl>
              </p:cMediaNode>
            </p:audio>
          </p:childTnLst>
        </p:cTn>
      </p:par>
    </p:tnLst>
  </p:timing>
  <p:extLst>
    <p:ext uri="{6950BFC3-D8DA-4A85-94F7-54DA5524770B}">
      <p188:commentRel xmlns:p188="http://schemas.microsoft.com/office/powerpoint/2018/8/main" r:id="rId10"/>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F423-254B-A19D-0BC3-86BDEA86B3CD}"/>
              </a:ext>
            </a:extLst>
          </p:cNvPr>
          <p:cNvSpPr>
            <a:spLocks noGrp="1"/>
          </p:cNvSpPr>
          <p:nvPr>
            <p:ph type="title"/>
          </p:nvPr>
        </p:nvSpPr>
        <p:spPr/>
        <p:txBody>
          <a:bodyPr/>
          <a:lstStyle/>
          <a:p>
            <a:r>
              <a:rPr lang="en-US"/>
              <a:t>Budget</a:t>
            </a:r>
          </a:p>
        </p:txBody>
      </p:sp>
      <p:sp>
        <p:nvSpPr>
          <p:cNvPr id="4" name="Slide Number Placeholder 3">
            <a:extLst>
              <a:ext uri="{FF2B5EF4-FFF2-40B4-BE49-F238E27FC236}">
                <a16:creationId xmlns:a16="http://schemas.microsoft.com/office/drawing/2014/main" id="{4E1A9B5A-83DA-1A85-FEF9-7FFEEF1E2FEB}"/>
              </a:ext>
            </a:extLst>
          </p:cNvPr>
          <p:cNvSpPr>
            <a:spLocks noGrp="1"/>
          </p:cNvSpPr>
          <p:nvPr>
            <p:ph type="sldNum" sz="quarter" idx="12"/>
          </p:nvPr>
        </p:nvSpPr>
        <p:spPr/>
        <p:txBody>
          <a:bodyPr/>
          <a:lstStyle/>
          <a:p>
            <a:fld id="{D8DA9DAA-006C-4F4B-980E-E3DF019B24E2}" type="slidenum">
              <a:rPr lang="en-US" smtClean="0"/>
              <a:t>20</a:t>
            </a:fld>
            <a:endParaRPr lang="en-US"/>
          </a:p>
        </p:txBody>
      </p:sp>
      <p:graphicFrame>
        <p:nvGraphicFramePr>
          <p:cNvPr id="5" name="Table 5">
            <a:extLst>
              <a:ext uri="{FF2B5EF4-FFF2-40B4-BE49-F238E27FC236}">
                <a16:creationId xmlns:a16="http://schemas.microsoft.com/office/drawing/2014/main" id="{AF140358-9D9A-A5F0-AB90-118129CB33A6}"/>
              </a:ext>
            </a:extLst>
          </p:cNvPr>
          <p:cNvGraphicFramePr>
            <a:graphicFrameLocks noGrp="1"/>
          </p:cNvGraphicFramePr>
          <p:nvPr>
            <p:extLst>
              <p:ext uri="{D42A27DB-BD31-4B8C-83A1-F6EECF244321}">
                <p14:modId xmlns:p14="http://schemas.microsoft.com/office/powerpoint/2010/main" val="3466530674"/>
              </p:ext>
            </p:extLst>
          </p:nvPr>
        </p:nvGraphicFramePr>
        <p:xfrm>
          <a:off x="1716944" y="2152923"/>
          <a:ext cx="9023695" cy="4114800"/>
        </p:xfrm>
        <a:graphic>
          <a:graphicData uri="http://schemas.openxmlformats.org/drawingml/2006/table">
            <a:tbl>
              <a:tblPr firstRow="1" bandRow="1">
                <a:tableStyleId>{08FB837D-C827-4EFA-A057-4D05807E0F7C}</a:tableStyleId>
              </a:tblPr>
              <a:tblGrid>
                <a:gridCol w="1804739">
                  <a:extLst>
                    <a:ext uri="{9D8B030D-6E8A-4147-A177-3AD203B41FA5}">
                      <a16:colId xmlns:a16="http://schemas.microsoft.com/office/drawing/2014/main" val="1751156169"/>
                    </a:ext>
                  </a:extLst>
                </a:gridCol>
                <a:gridCol w="1804739">
                  <a:extLst>
                    <a:ext uri="{9D8B030D-6E8A-4147-A177-3AD203B41FA5}">
                      <a16:colId xmlns:a16="http://schemas.microsoft.com/office/drawing/2014/main" val="1313540170"/>
                    </a:ext>
                  </a:extLst>
                </a:gridCol>
                <a:gridCol w="1804739">
                  <a:extLst>
                    <a:ext uri="{9D8B030D-6E8A-4147-A177-3AD203B41FA5}">
                      <a16:colId xmlns:a16="http://schemas.microsoft.com/office/drawing/2014/main" val="1695901260"/>
                    </a:ext>
                  </a:extLst>
                </a:gridCol>
                <a:gridCol w="1804739">
                  <a:extLst>
                    <a:ext uri="{9D8B030D-6E8A-4147-A177-3AD203B41FA5}">
                      <a16:colId xmlns:a16="http://schemas.microsoft.com/office/drawing/2014/main" val="3290344859"/>
                    </a:ext>
                  </a:extLst>
                </a:gridCol>
                <a:gridCol w="1804739">
                  <a:extLst>
                    <a:ext uri="{9D8B030D-6E8A-4147-A177-3AD203B41FA5}">
                      <a16:colId xmlns:a16="http://schemas.microsoft.com/office/drawing/2014/main" val="153945508"/>
                    </a:ext>
                  </a:extLst>
                </a:gridCol>
              </a:tblGrid>
              <a:tr h="303599">
                <a:tc>
                  <a:txBody>
                    <a:bodyPr/>
                    <a:lstStyle/>
                    <a:p>
                      <a:pPr lvl="0">
                        <a:buNone/>
                      </a:pPr>
                      <a:r>
                        <a:rPr lang="en-US" b="0"/>
                        <a:t>Item</a:t>
                      </a:r>
                    </a:p>
                  </a:txBody>
                  <a:tcPr/>
                </a:tc>
                <a:tc>
                  <a:txBody>
                    <a:bodyPr/>
                    <a:lstStyle/>
                    <a:p>
                      <a:r>
                        <a:rPr lang="en-US"/>
                        <a:t>Manufacturer</a:t>
                      </a:r>
                    </a:p>
                  </a:txBody>
                  <a:tcPr/>
                </a:tc>
                <a:tc>
                  <a:txBody>
                    <a:bodyPr/>
                    <a:lstStyle/>
                    <a:p>
                      <a:r>
                        <a:rPr lang="en-US"/>
                        <a:t>Cost-Per Unit</a:t>
                      </a:r>
                    </a:p>
                  </a:txBody>
                  <a:tcPr/>
                </a:tc>
                <a:tc>
                  <a:txBody>
                    <a:bodyPr/>
                    <a:lstStyle/>
                    <a:p>
                      <a:r>
                        <a:rPr lang="en-US"/>
                        <a:t>Num. Units</a:t>
                      </a:r>
                    </a:p>
                  </a:txBody>
                  <a:tcPr/>
                </a:tc>
                <a:tc>
                  <a:txBody>
                    <a:bodyPr/>
                    <a:lstStyle/>
                    <a:p>
                      <a:r>
                        <a:rPr lang="en-US"/>
                        <a:t>Total Cost</a:t>
                      </a:r>
                    </a:p>
                  </a:txBody>
                  <a:tcPr/>
                </a:tc>
                <a:extLst>
                  <a:ext uri="{0D108BD9-81ED-4DB2-BD59-A6C34878D82A}">
                    <a16:rowId xmlns:a16="http://schemas.microsoft.com/office/drawing/2014/main" val="540163195"/>
                  </a:ext>
                </a:extLst>
              </a:tr>
              <a:tr h="303599">
                <a:tc>
                  <a:txBody>
                    <a:bodyPr/>
                    <a:lstStyle/>
                    <a:p>
                      <a:r>
                        <a:rPr lang="en-US"/>
                        <a:t>Steel</a:t>
                      </a:r>
                    </a:p>
                  </a:txBody>
                  <a:tcPr/>
                </a:tc>
                <a:tc>
                  <a:txBody>
                    <a:bodyPr/>
                    <a:lstStyle/>
                    <a:p>
                      <a:r>
                        <a:rPr lang="en-US"/>
                        <a:t>Sponsor</a:t>
                      </a:r>
                    </a:p>
                  </a:txBody>
                  <a:tcPr/>
                </a:tc>
                <a:tc>
                  <a:txBody>
                    <a:bodyPr/>
                    <a:lstStyle/>
                    <a:p>
                      <a:r>
                        <a:rPr lang="en-US"/>
                        <a:t>0</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3231071919"/>
                  </a:ext>
                </a:extLst>
              </a:tr>
              <a:tr h="303599">
                <a:tc>
                  <a:txBody>
                    <a:bodyPr/>
                    <a:lstStyle/>
                    <a:p>
                      <a:r>
                        <a:rPr lang="en-US"/>
                        <a:t>Flux Sticks</a:t>
                      </a:r>
                    </a:p>
                  </a:txBody>
                  <a:tcPr/>
                </a:tc>
                <a:tc>
                  <a:txBody>
                    <a:bodyPr/>
                    <a:lstStyle/>
                    <a:p>
                      <a:r>
                        <a:rPr lang="en-US"/>
                        <a:t>Sponsor</a:t>
                      </a:r>
                    </a:p>
                  </a:txBody>
                  <a:tcPr/>
                </a:tc>
                <a:tc>
                  <a:txBody>
                    <a:bodyPr/>
                    <a:lstStyle/>
                    <a:p>
                      <a:r>
                        <a:rPr lang="en-US"/>
                        <a:t>0</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1692902771"/>
                  </a:ext>
                </a:extLst>
              </a:tr>
              <a:tr h="303599">
                <a:tc>
                  <a:txBody>
                    <a:bodyPr/>
                    <a:lstStyle/>
                    <a:p>
                      <a:r>
                        <a:rPr lang="en-US"/>
                        <a:t>Screws</a:t>
                      </a:r>
                    </a:p>
                  </a:txBody>
                  <a:tcPr/>
                </a:tc>
                <a:tc>
                  <a:txBody>
                    <a:bodyPr/>
                    <a:lstStyle/>
                    <a:p>
                      <a:r>
                        <a:rPr lang="en-US"/>
                        <a:t>On Campus</a:t>
                      </a:r>
                    </a:p>
                  </a:txBody>
                  <a:tcPr/>
                </a:tc>
                <a:tc>
                  <a:txBody>
                    <a:bodyPr/>
                    <a:lstStyle/>
                    <a:p>
                      <a:r>
                        <a:rPr lang="en-US"/>
                        <a:t>0</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414397754"/>
                  </a:ext>
                </a:extLst>
              </a:tr>
              <a:tr h="303599">
                <a:tc>
                  <a:txBody>
                    <a:bodyPr/>
                    <a:lstStyle/>
                    <a:p>
                      <a:r>
                        <a:rPr lang="en-US"/>
                        <a:t>Wire</a:t>
                      </a:r>
                    </a:p>
                  </a:txBody>
                  <a:tcPr/>
                </a:tc>
                <a:tc>
                  <a:txBody>
                    <a:bodyPr/>
                    <a:lstStyle/>
                    <a:p>
                      <a:r>
                        <a:rPr lang="en-US"/>
                        <a:t>On Campus</a:t>
                      </a:r>
                    </a:p>
                  </a:txBody>
                  <a:tcPr/>
                </a:tc>
                <a:tc>
                  <a:txBody>
                    <a:bodyPr/>
                    <a:lstStyle/>
                    <a:p>
                      <a:r>
                        <a:rPr lang="en-US"/>
                        <a:t>0</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3608112649"/>
                  </a:ext>
                </a:extLst>
              </a:tr>
              <a:tr h="303599">
                <a:tc>
                  <a:txBody>
                    <a:bodyPr/>
                    <a:lstStyle/>
                    <a:p>
                      <a:r>
                        <a:rPr lang="en-US"/>
                        <a:t>Wireless Earbuds</a:t>
                      </a:r>
                    </a:p>
                  </a:txBody>
                  <a:tcPr/>
                </a:tc>
                <a:tc>
                  <a:txBody>
                    <a:bodyPr/>
                    <a:lstStyle/>
                    <a:p>
                      <a:pPr lvl="0">
                        <a:buNone/>
                      </a:pPr>
                      <a:r>
                        <a:rPr lang="en-US"/>
                        <a:t>JBL-California, US</a:t>
                      </a:r>
                    </a:p>
                  </a:txBody>
                  <a:tcPr/>
                </a:tc>
                <a:tc>
                  <a:txBody>
                    <a:bodyPr/>
                    <a:lstStyle/>
                    <a:p>
                      <a:pPr lvl="0">
                        <a:buNone/>
                      </a:pPr>
                      <a:r>
                        <a:rPr lang="en-US"/>
                        <a:t>29.99</a:t>
                      </a:r>
                    </a:p>
                  </a:txBody>
                  <a:tcPr/>
                </a:tc>
                <a:tc>
                  <a:txBody>
                    <a:bodyPr/>
                    <a:lstStyle/>
                    <a:p>
                      <a:pPr lvl="0">
                        <a:buNone/>
                      </a:pPr>
                      <a:r>
                        <a:rPr lang="en-US"/>
                        <a:t>1</a:t>
                      </a:r>
                    </a:p>
                  </a:txBody>
                  <a:tcPr/>
                </a:tc>
                <a:tc>
                  <a:txBody>
                    <a:bodyPr/>
                    <a:lstStyle/>
                    <a:p>
                      <a:pPr lvl="0">
                        <a:buNone/>
                      </a:pPr>
                      <a:r>
                        <a:rPr lang="en-US"/>
                        <a:t>$29.99</a:t>
                      </a:r>
                    </a:p>
                  </a:txBody>
                  <a:tcPr/>
                </a:tc>
                <a:extLst>
                  <a:ext uri="{0D108BD9-81ED-4DB2-BD59-A6C34878D82A}">
                    <a16:rowId xmlns:a16="http://schemas.microsoft.com/office/drawing/2014/main" val="2346445072"/>
                  </a:ext>
                </a:extLst>
              </a:tr>
              <a:tr h="303599">
                <a:tc>
                  <a:txBody>
                    <a:bodyPr/>
                    <a:lstStyle/>
                    <a:p>
                      <a:r>
                        <a:rPr lang="en-US"/>
                        <a:t>Arduino Mega</a:t>
                      </a:r>
                    </a:p>
                  </a:txBody>
                  <a:tcPr/>
                </a:tc>
                <a:tc>
                  <a:txBody>
                    <a:bodyPr/>
                    <a:lstStyle/>
                    <a:p>
                      <a:r>
                        <a:rPr lang="en-US"/>
                        <a:t>Arduino-Italy</a:t>
                      </a:r>
                    </a:p>
                  </a:txBody>
                  <a:tcPr/>
                </a:tc>
                <a:tc>
                  <a:txBody>
                    <a:bodyPr/>
                    <a:lstStyle/>
                    <a:p>
                      <a:r>
                        <a:rPr lang="en-US"/>
                        <a:t>48.20</a:t>
                      </a:r>
                    </a:p>
                  </a:txBody>
                  <a:tcPr/>
                </a:tc>
                <a:tc>
                  <a:txBody>
                    <a:bodyPr/>
                    <a:lstStyle/>
                    <a:p>
                      <a:r>
                        <a:rPr lang="en-US"/>
                        <a:t>1</a:t>
                      </a:r>
                    </a:p>
                  </a:txBody>
                  <a:tcPr/>
                </a:tc>
                <a:tc>
                  <a:txBody>
                    <a:bodyPr/>
                    <a:lstStyle/>
                    <a:p>
                      <a:r>
                        <a:rPr lang="en-US"/>
                        <a:t>$48.20</a:t>
                      </a:r>
                    </a:p>
                  </a:txBody>
                  <a:tcPr/>
                </a:tc>
                <a:extLst>
                  <a:ext uri="{0D108BD9-81ED-4DB2-BD59-A6C34878D82A}">
                    <a16:rowId xmlns:a16="http://schemas.microsoft.com/office/drawing/2014/main" val="3825356469"/>
                  </a:ext>
                </a:extLst>
              </a:tr>
              <a:tr h="303599">
                <a:tc>
                  <a:txBody>
                    <a:bodyPr/>
                    <a:lstStyle/>
                    <a:p>
                      <a:r>
                        <a:rPr lang="en-US"/>
                        <a:t>Gyroscope</a:t>
                      </a:r>
                    </a:p>
                  </a:txBody>
                  <a:tcPr/>
                </a:tc>
                <a:tc>
                  <a:txBody>
                    <a:bodyPr/>
                    <a:lstStyle/>
                    <a:p>
                      <a:pPr lvl="0">
                        <a:buNone/>
                      </a:pPr>
                      <a:r>
                        <a:rPr lang="en-US" sz="1800" b="0" i="0" u="none" strike="noStrike" noProof="0">
                          <a:latin typeface="Univers"/>
                        </a:rPr>
                        <a:t>Adafruit-New York, NY </a:t>
                      </a:r>
                      <a:endParaRPr lang="en-US"/>
                    </a:p>
                  </a:txBody>
                  <a:tcPr/>
                </a:tc>
                <a:tc>
                  <a:txBody>
                    <a:bodyPr/>
                    <a:lstStyle/>
                    <a:p>
                      <a:r>
                        <a:rPr lang="en-US"/>
                        <a:t>17.95</a:t>
                      </a:r>
                    </a:p>
                  </a:txBody>
                  <a:tcPr/>
                </a:tc>
                <a:tc>
                  <a:txBody>
                    <a:bodyPr/>
                    <a:lstStyle/>
                    <a:p>
                      <a:r>
                        <a:rPr lang="en-US"/>
                        <a:t>1</a:t>
                      </a:r>
                    </a:p>
                  </a:txBody>
                  <a:tcPr/>
                </a:tc>
                <a:tc>
                  <a:txBody>
                    <a:bodyPr/>
                    <a:lstStyle/>
                    <a:p>
                      <a:r>
                        <a:rPr lang="en-US"/>
                        <a:t>$17.95</a:t>
                      </a:r>
                    </a:p>
                  </a:txBody>
                  <a:tcPr/>
                </a:tc>
                <a:extLst>
                  <a:ext uri="{0D108BD9-81ED-4DB2-BD59-A6C34878D82A}">
                    <a16:rowId xmlns:a16="http://schemas.microsoft.com/office/drawing/2014/main" val="1808798916"/>
                  </a:ext>
                </a:extLst>
              </a:tr>
              <a:tr h="303598">
                <a:tc>
                  <a:txBody>
                    <a:bodyPr/>
                    <a:lstStyle/>
                    <a:p>
                      <a:pPr lvl="0">
                        <a:buNone/>
                      </a:pPr>
                      <a:r>
                        <a:rPr lang="en-US"/>
                        <a:t>Clamp Meter</a:t>
                      </a:r>
                    </a:p>
                  </a:txBody>
                  <a:tcPr/>
                </a:tc>
                <a:tc>
                  <a:txBody>
                    <a:bodyPr/>
                    <a:lstStyle/>
                    <a:p>
                      <a:pPr lvl="0">
                        <a:buNone/>
                      </a:pPr>
                      <a:r>
                        <a:rPr lang="en-US" sz="1800" b="0" i="0" u="none" strike="noStrike" noProof="0" err="1">
                          <a:latin typeface="Univers"/>
                        </a:rPr>
                        <a:t>Aicevoos</a:t>
                      </a:r>
                      <a:r>
                        <a:rPr lang="en-US" sz="1800" b="0" i="0" u="none" strike="noStrike" noProof="0">
                          <a:latin typeface="Univers"/>
                        </a:rPr>
                        <a:t>- Wuhan, China </a:t>
                      </a:r>
                    </a:p>
                  </a:txBody>
                  <a:tcPr/>
                </a:tc>
                <a:tc>
                  <a:txBody>
                    <a:bodyPr/>
                    <a:lstStyle/>
                    <a:p>
                      <a:pPr lvl="0">
                        <a:buNone/>
                      </a:pPr>
                      <a:r>
                        <a:rPr lang="en-US"/>
                        <a:t>$39.99</a:t>
                      </a:r>
                    </a:p>
                  </a:txBody>
                  <a:tcPr/>
                </a:tc>
                <a:tc>
                  <a:txBody>
                    <a:bodyPr/>
                    <a:lstStyle/>
                    <a:p>
                      <a:pPr lvl="0">
                        <a:buNone/>
                      </a:pPr>
                      <a:r>
                        <a:rPr lang="en-US"/>
                        <a:t>1</a:t>
                      </a:r>
                    </a:p>
                  </a:txBody>
                  <a:tcPr/>
                </a:tc>
                <a:tc>
                  <a:txBody>
                    <a:bodyPr/>
                    <a:lstStyle/>
                    <a:p>
                      <a:pPr lvl="0">
                        <a:buNone/>
                      </a:pPr>
                      <a:r>
                        <a:rPr lang="en-US"/>
                        <a:t>$39.99</a:t>
                      </a:r>
                    </a:p>
                  </a:txBody>
                  <a:tcPr/>
                </a:tc>
                <a:extLst>
                  <a:ext uri="{0D108BD9-81ED-4DB2-BD59-A6C34878D82A}">
                    <a16:rowId xmlns:a16="http://schemas.microsoft.com/office/drawing/2014/main" val="826279674"/>
                  </a:ext>
                </a:extLst>
              </a:tr>
            </a:tbl>
          </a:graphicData>
        </a:graphic>
      </p:graphicFrame>
      <p:pic>
        <p:nvPicPr>
          <p:cNvPr id="3" name="Audio Recording May 3, 2023 at 6:20:57 PM">
            <a:hlinkClick r:id="" action="ppaction://media"/>
            <a:extLst>
              <a:ext uri="{FF2B5EF4-FFF2-40B4-BE49-F238E27FC236}">
                <a16:creationId xmlns:a16="http://schemas.microsoft.com/office/drawing/2014/main" id="{678DFEDB-2262-D1F4-8AC4-FE30CB68FC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15826" y="889410"/>
            <a:ext cx="812800" cy="812800"/>
          </a:xfrm>
          <a:prstGeom prst="rect">
            <a:avLst/>
          </a:prstGeom>
        </p:spPr>
      </p:pic>
    </p:spTree>
    <p:extLst>
      <p:ext uri="{BB962C8B-B14F-4D97-AF65-F5344CB8AC3E}">
        <p14:creationId xmlns:p14="http://schemas.microsoft.com/office/powerpoint/2010/main" val="234769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055B0-9C84-4BDE-CEA4-6E63C6DBBED1}"/>
              </a:ext>
            </a:extLst>
          </p:cNvPr>
          <p:cNvSpPr>
            <a:spLocks noGrp="1"/>
          </p:cNvSpPr>
          <p:nvPr>
            <p:ph type="title"/>
          </p:nvPr>
        </p:nvSpPr>
        <p:spPr>
          <a:xfrm>
            <a:off x="838200" y="149465"/>
            <a:ext cx="10515600" cy="1325563"/>
          </a:xfrm>
        </p:spPr>
        <p:txBody>
          <a:bodyPr/>
          <a:lstStyle/>
          <a:p>
            <a:r>
              <a:rPr lang="en-US"/>
              <a:t>Budget Continued</a:t>
            </a:r>
          </a:p>
        </p:txBody>
      </p:sp>
      <p:sp>
        <p:nvSpPr>
          <p:cNvPr id="4" name="Slide Number Placeholder 3">
            <a:extLst>
              <a:ext uri="{FF2B5EF4-FFF2-40B4-BE49-F238E27FC236}">
                <a16:creationId xmlns:a16="http://schemas.microsoft.com/office/drawing/2014/main" id="{BE9535B1-F592-DA62-8259-A54CDABD4A64}"/>
              </a:ext>
            </a:extLst>
          </p:cNvPr>
          <p:cNvSpPr>
            <a:spLocks noGrp="1"/>
          </p:cNvSpPr>
          <p:nvPr>
            <p:ph type="sldNum" sz="quarter" idx="12"/>
          </p:nvPr>
        </p:nvSpPr>
        <p:spPr/>
        <p:txBody>
          <a:bodyPr/>
          <a:lstStyle/>
          <a:p>
            <a:fld id="{D8DA9DAA-006C-4F4B-980E-E3DF019B24E2}" type="slidenum">
              <a:rPr lang="en-US" smtClean="0"/>
              <a:t>21</a:t>
            </a:fld>
            <a:endParaRPr lang="en-US"/>
          </a:p>
        </p:txBody>
      </p:sp>
      <p:graphicFrame>
        <p:nvGraphicFramePr>
          <p:cNvPr id="5" name="Table 5">
            <a:extLst>
              <a:ext uri="{FF2B5EF4-FFF2-40B4-BE49-F238E27FC236}">
                <a16:creationId xmlns:a16="http://schemas.microsoft.com/office/drawing/2014/main" id="{F87E1C85-98A5-5DB6-38E0-465BA3988460}"/>
              </a:ext>
            </a:extLst>
          </p:cNvPr>
          <p:cNvGraphicFramePr>
            <a:graphicFrameLocks noGrp="1"/>
          </p:cNvGraphicFramePr>
          <p:nvPr>
            <p:extLst>
              <p:ext uri="{D42A27DB-BD31-4B8C-83A1-F6EECF244321}">
                <p14:modId xmlns:p14="http://schemas.microsoft.com/office/powerpoint/2010/main" val="508089273"/>
              </p:ext>
            </p:extLst>
          </p:nvPr>
        </p:nvGraphicFramePr>
        <p:xfrm>
          <a:off x="2005641" y="1344283"/>
          <a:ext cx="8168640" cy="5254507"/>
        </p:xfrm>
        <a:graphic>
          <a:graphicData uri="http://schemas.openxmlformats.org/drawingml/2006/table">
            <a:tbl>
              <a:tblPr firstRow="1" bandRow="1">
                <a:tableStyleId>{08FB837D-C827-4EFA-A057-4D05807E0F7C}</a:tableStyleId>
              </a:tblPr>
              <a:tblGrid>
                <a:gridCol w="1633728">
                  <a:extLst>
                    <a:ext uri="{9D8B030D-6E8A-4147-A177-3AD203B41FA5}">
                      <a16:colId xmlns:a16="http://schemas.microsoft.com/office/drawing/2014/main" val="504829365"/>
                    </a:ext>
                  </a:extLst>
                </a:gridCol>
                <a:gridCol w="1633728">
                  <a:extLst>
                    <a:ext uri="{9D8B030D-6E8A-4147-A177-3AD203B41FA5}">
                      <a16:colId xmlns:a16="http://schemas.microsoft.com/office/drawing/2014/main" val="4227877260"/>
                    </a:ext>
                  </a:extLst>
                </a:gridCol>
                <a:gridCol w="1633728">
                  <a:extLst>
                    <a:ext uri="{9D8B030D-6E8A-4147-A177-3AD203B41FA5}">
                      <a16:colId xmlns:a16="http://schemas.microsoft.com/office/drawing/2014/main" val="683621117"/>
                    </a:ext>
                  </a:extLst>
                </a:gridCol>
                <a:gridCol w="1633728">
                  <a:extLst>
                    <a:ext uri="{9D8B030D-6E8A-4147-A177-3AD203B41FA5}">
                      <a16:colId xmlns:a16="http://schemas.microsoft.com/office/drawing/2014/main" val="2339407506"/>
                    </a:ext>
                  </a:extLst>
                </a:gridCol>
                <a:gridCol w="1633728">
                  <a:extLst>
                    <a:ext uri="{9D8B030D-6E8A-4147-A177-3AD203B41FA5}">
                      <a16:colId xmlns:a16="http://schemas.microsoft.com/office/drawing/2014/main" val="2017989527"/>
                    </a:ext>
                  </a:extLst>
                </a:gridCol>
              </a:tblGrid>
              <a:tr h="515154">
                <a:tc>
                  <a:txBody>
                    <a:bodyPr/>
                    <a:lstStyle/>
                    <a:p>
                      <a:r>
                        <a:rPr lang="en-US"/>
                        <a:t>Item </a:t>
                      </a:r>
                    </a:p>
                  </a:txBody>
                  <a:tcPr/>
                </a:tc>
                <a:tc>
                  <a:txBody>
                    <a:bodyPr/>
                    <a:lstStyle/>
                    <a:p>
                      <a:r>
                        <a:rPr lang="en-US"/>
                        <a:t>Manufacture</a:t>
                      </a:r>
                    </a:p>
                  </a:txBody>
                  <a:tcPr/>
                </a:tc>
                <a:tc>
                  <a:txBody>
                    <a:bodyPr/>
                    <a:lstStyle/>
                    <a:p>
                      <a:r>
                        <a:rPr lang="en-US"/>
                        <a:t>Cost per Unit</a:t>
                      </a:r>
                    </a:p>
                  </a:txBody>
                  <a:tcPr/>
                </a:tc>
                <a:tc>
                  <a:txBody>
                    <a:bodyPr/>
                    <a:lstStyle/>
                    <a:p>
                      <a:r>
                        <a:rPr lang="en-US"/>
                        <a:t>Num. Units</a:t>
                      </a:r>
                    </a:p>
                  </a:txBody>
                  <a:tcPr/>
                </a:tc>
                <a:tc>
                  <a:txBody>
                    <a:bodyPr/>
                    <a:lstStyle/>
                    <a:p>
                      <a:r>
                        <a:rPr lang="en-US"/>
                        <a:t>Total Cost </a:t>
                      </a:r>
                    </a:p>
                  </a:txBody>
                  <a:tcPr/>
                </a:tc>
                <a:extLst>
                  <a:ext uri="{0D108BD9-81ED-4DB2-BD59-A6C34878D82A}">
                    <a16:rowId xmlns:a16="http://schemas.microsoft.com/office/drawing/2014/main" val="324884273"/>
                  </a:ext>
                </a:extLst>
              </a:tr>
              <a:tr h="370840">
                <a:tc>
                  <a:txBody>
                    <a:bodyPr/>
                    <a:lstStyle/>
                    <a:p>
                      <a:r>
                        <a:rPr lang="en-US" sz="1400"/>
                        <a:t>Welding gloves and Jackets</a:t>
                      </a:r>
                    </a:p>
                  </a:txBody>
                  <a:tcPr/>
                </a:tc>
                <a:tc>
                  <a:txBody>
                    <a:bodyPr/>
                    <a:lstStyle/>
                    <a:p>
                      <a:r>
                        <a:rPr lang="en-US"/>
                        <a:t>Sponsor</a:t>
                      </a:r>
                    </a:p>
                  </a:txBody>
                  <a:tcPr/>
                </a:tc>
                <a:tc>
                  <a:txBody>
                    <a:bodyPr/>
                    <a:lstStyle/>
                    <a:p>
                      <a:r>
                        <a:rPr lang="en-US"/>
                        <a:t>0</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3546449145"/>
                  </a:ext>
                </a:extLst>
              </a:tr>
              <a:tr h="370840">
                <a:tc>
                  <a:txBody>
                    <a:bodyPr/>
                    <a:lstStyle/>
                    <a:p>
                      <a:r>
                        <a:rPr lang="en-US"/>
                        <a:t>Auto Tinting Helmet </a:t>
                      </a:r>
                    </a:p>
                  </a:txBody>
                  <a:tcPr/>
                </a:tc>
                <a:tc>
                  <a:txBody>
                    <a:bodyPr/>
                    <a:lstStyle/>
                    <a:p>
                      <a:r>
                        <a:rPr lang="en-US"/>
                        <a:t>Sponsor </a:t>
                      </a:r>
                    </a:p>
                  </a:txBody>
                  <a:tcPr/>
                </a:tc>
                <a:tc>
                  <a:txBody>
                    <a:bodyPr/>
                    <a:lstStyle/>
                    <a:p>
                      <a:r>
                        <a:rPr lang="en-US"/>
                        <a:t>0</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2254278780"/>
                  </a:ext>
                </a:extLst>
              </a:tr>
              <a:tr h="370840">
                <a:tc>
                  <a:txBody>
                    <a:bodyPr/>
                    <a:lstStyle/>
                    <a:p>
                      <a:r>
                        <a:rPr lang="en-US"/>
                        <a:t>Unity </a:t>
                      </a:r>
                    </a:p>
                  </a:txBody>
                  <a:tcPr/>
                </a:tc>
                <a:tc>
                  <a:txBody>
                    <a:bodyPr/>
                    <a:lstStyle/>
                    <a:p>
                      <a:r>
                        <a:rPr lang="en-US"/>
                        <a:t>Unity- California</a:t>
                      </a:r>
                    </a:p>
                  </a:txBody>
                  <a:tcPr/>
                </a:tc>
                <a:tc>
                  <a:txBody>
                    <a:bodyPr/>
                    <a:lstStyle/>
                    <a:p>
                      <a:r>
                        <a:rPr lang="en-US"/>
                        <a:t>0</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4031889683"/>
                  </a:ext>
                </a:extLst>
              </a:tr>
              <a:tr h="440028">
                <a:tc>
                  <a:txBody>
                    <a:bodyPr/>
                    <a:lstStyle/>
                    <a:p>
                      <a:r>
                        <a:rPr lang="en-US"/>
                        <a:t>Xcode</a:t>
                      </a:r>
                    </a:p>
                  </a:txBody>
                  <a:tcPr/>
                </a:tc>
                <a:tc>
                  <a:txBody>
                    <a:bodyPr/>
                    <a:lstStyle/>
                    <a:p>
                      <a:r>
                        <a:rPr lang="en-US"/>
                        <a:t>Apple- California </a:t>
                      </a:r>
                    </a:p>
                  </a:txBody>
                  <a:tcPr/>
                </a:tc>
                <a:tc>
                  <a:txBody>
                    <a:bodyPr/>
                    <a:lstStyle/>
                    <a:p>
                      <a:r>
                        <a:rPr lang="en-US"/>
                        <a:t>0</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1768132070"/>
                  </a:ext>
                </a:extLst>
              </a:tr>
              <a:tr h="370840">
                <a:tc>
                  <a:txBody>
                    <a:bodyPr/>
                    <a:lstStyle/>
                    <a:p>
                      <a:r>
                        <a:rPr lang="en-US"/>
                        <a:t>Apple Development Account  </a:t>
                      </a:r>
                    </a:p>
                  </a:txBody>
                  <a:tcPr/>
                </a:tc>
                <a:tc>
                  <a:txBody>
                    <a:bodyPr/>
                    <a:lstStyle/>
                    <a:p>
                      <a:r>
                        <a:rPr lang="en-US"/>
                        <a:t>Apple- California </a:t>
                      </a:r>
                    </a:p>
                  </a:txBody>
                  <a:tcPr/>
                </a:tc>
                <a:tc>
                  <a:txBody>
                    <a:bodyPr/>
                    <a:lstStyle/>
                    <a:p>
                      <a:r>
                        <a:rPr lang="en-US"/>
                        <a:t>0</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112861002"/>
                  </a:ext>
                </a:extLst>
              </a:tr>
              <a:tr h="370840">
                <a:tc>
                  <a:txBody>
                    <a:bodyPr/>
                    <a:lstStyle/>
                    <a:p>
                      <a:r>
                        <a:rPr lang="en-US"/>
                        <a:t>Welder</a:t>
                      </a:r>
                    </a:p>
                  </a:txBody>
                  <a:tcPr/>
                </a:tc>
                <a:tc>
                  <a:txBody>
                    <a:bodyPr/>
                    <a:lstStyle/>
                    <a:p>
                      <a:r>
                        <a:rPr lang="en-US"/>
                        <a:t>On Campus </a:t>
                      </a:r>
                    </a:p>
                  </a:txBody>
                  <a:tcPr/>
                </a:tc>
                <a:tc>
                  <a:txBody>
                    <a:bodyPr/>
                    <a:lstStyle/>
                    <a:p>
                      <a:r>
                        <a:rPr lang="en-US"/>
                        <a:t>0</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2750210473"/>
                  </a:ext>
                </a:extLst>
              </a:tr>
              <a:tr h="370840">
                <a:tc>
                  <a:txBody>
                    <a:bodyPr/>
                    <a:lstStyle/>
                    <a:p>
                      <a:r>
                        <a:rPr lang="en-US"/>
                        <a:t>Bluetooth Add-on Card</a:t>
                      </a:r>
                    </a:p>
                  </a:txBody>
                  <a:tcPr/>
                </a:tc>
                <a:tc>
                  <a:txBody>
                    <a:bodyPr/>
                    <a:lstStyle/>
                    <a:p>
                      <a:r>
                        <a:rPr lang="en-US" sz="1600"/>
                        <a:t>DSD  Tech- Wisconsin, US</a:t>
                      </a:r>
                    </a:p>
                  </a:txBody>
                  <a:tcPr/>
                </a:tc>
                <a:tc>
                  <a:txBody>
                    <a:bodyPr/>
                    <a:lstStyle/>
                    <a:p>
                      <a:r>
                        <a:rPr lang="en-US"/>
                        <a:t>$9.99</a:t>
                      </a:r>
                    </a:p>
                  </a:txBody>
                  <a:tcPr/>
                </a:tc>
                <a:tc>
                  <a:txBody>
                    <a:bodyPr/>
                    <a:lstStyle/>
                    <a:p>
                      <a:r>
                        <a:rPr lang="en-US"/>
                        <a:t>1</a:t>
                      </a:r>
                    </a:p>
                  </a:txBody>
                  <a:tcPr/>
                </a:tc>
                <a:tc>
                  <a:txBody>
                    <a:bodyPr/>
                    <a:lstStyle/>
                    <a:p>
                      <a:r>
                        <a:rPr lang="en-US"/>
                        <a:t>$9.99</a:t>
                      </a:r>
                    </a:p>
                  </a:txBody>
                  <a:tcPr/>
                </a:tc>
                <a:extLst>
                  <a:ext uri="{0D108BD9-81ED-4DB2-BD59-A6C34878D82A}">
                    <a16:rowId xmlns:a16="http://schemas.microsoft.com/office/drawing/2014/main" val="2655936506"/>
                  </a:ext>
                </a:extLst>
              </a:tr>
              <a:tr h="375633">
                <a:tc>
                  <a:txBody>
                    <a:bodyPr/>
                    <a:lstStyle/>
                    <a:p>
                      <a:pPr lvl="0">
                        <a:buNone/>
                      </a:pPr>
                      <a:r>
                        <a:rPr lang="en-US"/>
                        <a:t>Final Total </a:t>
                      </a:r>
                    </a:p>
                  </a:txBody>
                  <a:tcPr/>
                </a:tc>
                <a:tc>
                  <a:txBody>
                    <a:bodyPr/>
                    <a:lstStyle/>
                    <a:p>
                      <a:pPr lvl="0">
                        <a:buNone/>
                      </a:pPr>
                      <a:endParaRPr lang="en-US"/>
                    </a:p>
                  </a:txBody>
                  <a:tcPr>
                    <a:lnB w="12700">
                      <a:solidFill>
                        <a:schemeClr val="tx1"/>
                      </a:solidFill>
                    </a:lnB>
                  </a:tcPr>
                </a:tc>
                <a:tc>
                  <a:txBody>
                    <a:bodyPr/>
                    <a:lstStyle/>
                    <a:p>
                      <a:pPr lvl="0">
                        <a:buNone/>
                      </a:pPr>
                      <a:endParaRPr lang="en-US"/>
                    </a:p>
                  </a:txBody>
                  <a:tcPr/>
                </a:tc>
                <a:tc>
                  <a:txBody>
                    <a:bodyPr/>
                    <a:lstStyle/>
                    <a:p>
                      <a:pPr lvl="0">
                        <a:buNone/>
                      </a:pPr>
                      <a:endParaRPr lang="en-US"/>
                    </a:p>
                  </a:txBody>
                  <a:tcPr/>
                </a:tc>
                <a:tc>
                  <a:txBody>
                    <a:bodyPr/>
                    <a:lstStyle/>
                    <a:p>
                      <a:pPr lvl="0">
                        <a:buNone/>
                      </a:pPr>
                      <a:r>
                        <a:rPr lang="en-US"/>
                        <a:t>$ 146.12</a:t>
                      </a:r>
                    </a:p>
                  </a:txBody>
                  <a:tcPr/>
                </a:tc>
                <a:extLst>
                  <a:ext uri="{0D108BD9-81ED-4DB2-BD59-A6C34878D82A}">
                    <a16:rowId xmlns:a16="http://schemas.microsoft.com/office/drawing/2014/main" val="1467647982"/>
                  </a:ext>
                </a:extLst>
              </a:tr>
            </a:tbl>
          </a:graphicData>
        </a:graphic>
      </p:graphicFrame>
      <p:pic>
        <p:nvPicPr>
          <p:cNvPr id="3" name="Audio Recording May 3, 2023 at 6:02:39 PM">
            <a:hlinkClick r:id="" action="ppaction://media"/>
            <a:extLst>
              <a:ext uri="{FF2B5EF4-FFF2-40B4-BE49-F238E27FC236}">
                <a16:creationId xmlns:a16="http://schemas.microsoft.com/office/drawing/2014/main" id="{2E1DA9AA-6395-E56B-0EF8-F2375ACE61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98922" y="5543550"/>
            <a:ext cx="812800" cy="812800"/>
          </a:xfrm>
          <a:prstGeom prst="rect">
            <a:avLst/>
          </a:prstGeom>
        </p:spPr>
      </p:pic>
    </p:spTree>
    <p:extLst>
      <p:ext uri="{BB962C8B-B14F-4D97-AF65-F5344CB8AC3E}">
        <p14:creationId xmlns:p14="http://schemas.microsoft.com/office/powerpoint/2010/main" val="124399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C959-03E0-30AD-3F4D-B2E9EDF20631}"/>
              </a:ext>
            </a:extLst>
          </p:cNvPr>
          <p:cNvSpPr>
            <a:spLocks noGrp="1"/>
          </p:cNvSpPr>
          <p:nvPr>
            <p:ph type="title"/>
          </p:nvPr>
        </p:nvSpPr>
        <p:spPr/>
        <p:txBody>
          <a:bodyPr/>
          <a:lstStyle/>
          <a:p>
            <a:r>
              <a:rPr lang="en-US"/>
              <a:t>Schedule</a:t>
            </a:r>
          </a:p>
        </p:txBody>
      </p:sp>
      <p:sp>
        <p:nvSpPr>
          <p:cNvPr id="3" name="Content Placeholder 2">
            <a:extLst>
              <a:ext uri="{FF2B5EF4-FFF2-40B4-BE49-F238E27FC236}">
                <a16:creationId xmlns:a16="http://schemas.microsoft.com/office/drawing/2014/main" id="{3A1C01EA-20FC-0B14-8321-CDAA60C6D408}"/>
              </a:ext>
            </a:extLst>
          </p:cNvPr>
          <p:cNvSpPr>
            <a:spLocks noGrp="1"/>
          </p:cNvSpPr>
          <p:nvPr>
            <p:ph idx="1"/>
          </p:nvPr>
        </p:nvSpPr>
        <p:spPr>
          <a:xfrm>
            <a:off x="576072" y="1825625"/>
            <a:ext cx="5512759" cy="4351338"/>
          </a:xfrm>
        </p:spPr>
        <p:txBody>
          <a:bodyPr vert="horz" lIns="91440" tIns="45720" rIns="91440" bIns="45720" rtlCol="0" anchor="t">
            <a:normAutofit fontScale="55000" lnSpcReduction="20000"/>
          </a:bodyPr>
          <a:lstStyle/>
          <a:p>
            <a:pPr>
              <a:lnSpc>
                <a:spcPct val="110000"/>
              </a:lnSpc>
            </a:pPr>
            <a:r>
              <a:rPr lang="en-US" sz="1500">
                <a:latin typeface="Univers"/>
                <a:cs typeface="Arial"/>
              </a:rPr>
              <a:t> </a:t>
            </a:r>
            <a:r>
              <a:rPr lang="en-US" sz="1900">
                <a:latin typeface="Univers"/>
                <a:cs typeface="Arial"/>
              </a:rPr>
              <a:t>1: Find Components (Apr 27-Apr 27) </a:t>
            </a:r>
          </a:p>
          <a:p>
            <a:pPr>
              <a:lnSpc>
                <a:spcPct val="110000"/>
              </a:lnSpc>
            </a:pPr>
            <a:r>
              <a:rPr lang="en-US" sz="1900">
                <a:latin typeface="Univers"/>
                <a:cs typeface="Arial"/>
              </a:rPr>
              <a:t> 2: Find Sensor (Apr 27-Apr 28)</a:t>
            </a:r>
          </a:p>
          <a:p>
            <a:pPr>
              <a:lnSpc>
                <a:spcPct val="110000"/>
              </a:lnSpc>
            </a:pPr>
            <a:r>
              <a:rPr lang="en-US" sz="1900">
                <a:latin typeface="Univers"/>
                <a:cs typeface="Arial"/>
              </a:rPr>
              <a:t> 3: Find Software for sensor(Aug 21-Aug 25)</a:t>
            </a:r>
          </a:p>
          <a:p>
            <a:pPr>
              <a:lnSpc>
                <a:spcPct val="110000"/>
              </a:lnSpc>
            </a:pPr>
            <a:r>
              <a:rPr lang="en-US" sz="1900">
                <a:latin typeface="Univers"/>
                <a:cs typeface="Arial"/>
              </a:rPr>
              <a:t> 4: Connect to computer(Aug 28-Sep 22)</a:t>
            </a:r>
            <a:endParaRPr lang="en-US" sz="1900">
              <a:latin typeface="Univers"/>
            </a:endParaRPr>
          </a:p>
          <a:p>
            <a:pPr>
              <a:lnSpc>
                <a:spcPct val="110000"/>
              </a:lnSpc>
            </a:pPr>
            <a:r>
              <a:rPr lang="en-US" sz="1900">
                <a:latin typeface="Univers"/>
                <a:cs typeface="Arial"/>
              </a:rPr>
              <a:t> 5: Get sensor values(Sep 25-Nov 10)</a:t>
            </a:r>
          </a:p>
          <a:p>
            <a:pPr>
              <a:lnSpc>
                <a:spcPct val="110000"/>
              </a:lnSpc>
            </a:pPr>
            <a:r>
              <a:rPr lang="en-US" sz="1900">
                <a:latin typeface="Univers"/>
                <a:cs typeface="Arial"/>
              </a:rPr>
              <a:t> 6: Get main computer running on Linux (Aug 21-Aug 23)</a:t>
            </a:r>
          </a:p>
          <a:p>
            <a:pPr>
              <a:lnSpc>
                <a:spcPct val="110000"/>
              </a:lnSpc>
            </a:pPr>
            <a:r>
              <a:rPr lang="en-US" sz="1900">
                <a:latin typeface="Univers"/>
                <a:cs typeface="Arial"/>
              </a:rPr>
              <a:t> 7: Find the correct connectors to attach sensors(Aug 24-Aug 28)</a:t>
            </a:r>
          </a:p>
          <a:p>
            <a:pPr>
              <a:lnSpc>
                <a:spcPct val="110000"/>
              </a:lnSpc>
            </a:pPr>
            <a:r>
              <a:rPr lang="en-US" sz="1900">
                <a:latin typeface="Univers"/>
                <a:cs typeface="Arial"/>
              </a:rPr>
              <a:t> 8: Create integrating sensor software(Aug 29-Sep 22)</a:t>
            </a:r>
          </a:p>
          <a:p>
            <a:pPr>
              <a:lnSpc>
                <a:spcPct val="110000"/>
              </a:lnSpc>
            </a:pPr>
            <a:r>
              <a:rPr lang="en-US" sz="1900">
                <a:latin typeface="Univers"/>
                <a:cs typeface="Arial"/>
              </a:rPr>
              <a:t> 9: Bring sensors into the management software(Sep 25-Sep 29)</a:t>
            </a:r>
          </a:p>
          <a:p>
            <a:pPr>
              <a:lnSpc>
                <a:spcPct val="110000"/>
              </a:lnSpc>
            </a:pPr>
            <a:r>
              <a:rPr lang="en-US" sz="1900">
                <a:latin typeface="Univers"/>
                <a:cs typeface="Arial"/>
              </a:rPr>
              <a:t> 10: Create the software for Bluetooth communication of sensor values(Oct 2-Oct 20)</a:t>
            </a:r>
          </a:p>
          <a:p>
            <a:pPr>
              <a:lnSpc>
                <a:spcPct val="110000"/>
              </a:lnSpc>
            </a:pPr>
            <a:r>
              <a:rPr lang="en-US" sz="1900">
                <a:latin typeface="Univers"/>
                <a:cs typeface="Arial"/>
              </a:rPr>
              <a:t> 11: First packet transmission(Oct 23-Oct 25)</a:t>
            </a:r>
          </a:p>
          <a:p>
            <a:r>
              <a:rPr lang="en-US" sz="1900">
                <a:latin typeface="Univers"/>
                <a:cs typeface="Arial"/>
              </a:rPr>
              <a:t> 12: Software to check the sensor readings against known values to know if out of range(Oct 26-Nov 10)</a:t>
            </a:r>
          </a:p>
          <a:p>
            <a:r>
              <a:rPr lang="en-US" sz="1900">
                <a:latin typeface="Univers"/>
                <a:cs typeface="Arial"/>
              </a:rPr>
              <a:t> 13:Learn Xcode(May 22-Jul 31)</a:t>
            </a:r>
          </a:p>
          <a:p>
            <a:r>
              <a:rPr lang="en-US" sz="1900">
                <a:latin typeface="Univers"/>
                <a:cs typeface="Arial"/>
              </a:rPr>
              <a:t> 14: Find the </a:t>
            </a:r>
            <a:r>
              <a:rPr lang="en-US" sz="1900" err="1">
                <a:latin typeface="Univers"/>
                <a:cs typeface="Arial"/>
              </a:rPr>
              <a:t>api’s</a:t>
            </a:r>
            <a:r>
              <a:rPr lang="en-US" sz="1900">
                <a:latin typeface="Univers"/>
                <a:cs typeface="Arial"/>
              </a:rPr>
              <a:t> that we will need to implement(Aug 21-Aug 25)</a:t>
            </a:r>
          </a:p>
          <a:p>
            <a:r>
              <a:rPr lang="en-US" sz="1900">
                <a:latin typeface="Univers"/>
                <a:cs typeface="Arial"/>
              </a:rPr>
              <a:t> 15: Code the main body and UI of the app(Aug 28-Nov 10)</a:t>
            </a:r>
          </a:p>
          <a:p>
            <a:r>
              <a:rPr lang="en-US" sz="1900">
                <a:latin typeface="Univers"/>
                <a:cs typeface="Arial"/>
              </a:rPr>
              <a:t> 16: Integrate the </a:t>
            </a:r>
            <a:r>
              <a:rPr lang="en-US" sz="1900" err="1">
                <a:latin typeface="Univers"/>
                <a:cs typeface="Arial"/>
              </a:rPr>
              <a:t>bluetooth</a:t>
            </a:r>
            <a:r>
              <a:rPr lang="en-US" sz="1900">
                <a:latin typeface="Univers"/>
                <a:cs typeface="Arial"/>
              </a:rPr>
              <a:t> </a:t>
            </a:r>
            <a:r>
              <a:rPr lang="en-US" sz="1900" err="1">
                <a:latin typeface="Univers"/>
                <a:cs typeface="Arial"/>
              </a:rPr>
              <a:t>api</a:t>
            </a:r>
            <a:r>
              <a:rPr lang="en-US" sz="1900">
                <a:latin typeface="Univers"/>
                <a:cs typeface="Arial"/>
              </a:rPr>
              <a:t> to get the packets from computer(Nov13-Dec 1)</a:t>
            </a:r>
          </a:p>
          <a:p>
            <a:pPr marL="0" indent="0">
              <a:buNone/>
            </a:pPr>
            <a:endParaRPr lang="en-US" sz="1200">
              <a:latin typeface="Arial"/>
              <a:cs typeface="Arial"/>
            </a:endParaRPr>
          </a:p>
          <a:p>
            <a:endParaRPr lang="en-US"/>
          </a:p>
        </p:txBody>
      </p:sp>
      <p:sp>
        <p:nvSpPr>
          <p:cNvPr id="4" name="Date Placeholder 3">
            <a:extLst>
              <a:ext uri="{FF2B5EF4-FFF2-40B4-BE49-F238E27FC236}">
                <a16:creationId xmlns:a16="http://schemas.microsoft.com/office/drawing/2014/main" id="{1A6EAFE5-7FBC-7EE3-1029-91725FB61C19}"/>
              </a:ext>
            </a:extLst>
          </p:cNvPr>
          <p:cNvSpPr>
            <a:spLocks noGrp="1"/>
          </p:cNvSpPr>
          <p:nvPr>
            <p:ph type="dt" sz="half" idx="10"/>
          </p:nvPr>
        </p:nvSpPr>
        <p:spPr/>
        <p:txBody>
          <a:bodyPr/>
          <a:lstStyle/>
          <a:p>
            <a:r>
              <a:rPr lang="en-US"/>
              <a:t>9/3/20XX</a:t>
            </a:r>
          </a:p>
        </p:txBody>
      </p:sp>
      <p:sp>
        <p:nvSpPr>
          <p:cNvPr id="5" name="Footer Placeholder 4">
            <a:extLst>
              <a:ext uri="{FF2B5EF4-FFF2-40B4-BE49-F238E27FC236}">
                <a16:creationId xmlns:a16="http://schemas.microsoft.com/office/drawing/2014/main" id="{7BB759D6-1F12-9F4B-9EB6-4EE77398BE08}"/>
              </a:ext>
            </a:extLst>
          </p:cNvPr>
          <p:cNvSpPr>
            <a:spLocks noGrp="1"/>
          </p:cNvSpPr>
          <p:nvPr>
            <p:ph type="ftr" sz="quarter" idx="11"/>
          </p:nvPr>
        </p:nvSpPr>
        <p:spPr/>
        <p:txBody>
          <a:bodyPr/>
          <a:lstStyle/>
          <a:p>
            <a:r>
              <a:rPr lang="en-US"/>
              <a:t>Real Time Welding</a:t>
            </a:r>
          </a:p>
        </p:txBody>
      </p:sp>
      <p:sp>
        <p:nvSpPr>
          <p:cNvPr id="6" name="Slide Number Placeholder 5">
            <a:extLst>
              <a:ext uri="{FF2B5EF4-FFF2-40B4-BE49-F238E27FC236}">
                <a16:creationId xmlns:a16="http://schemas.microsoft.com/office/drawing/2014/main" id="{B8BA3A6B-62BF-3892-6015-0CBA86ECDBCC}"/>
              </a:ext>
            </a:extLst>
          </p:cNvPr>
          <p:cNvSpPr>
            <a:spLocks noGrp="1"/>
          </p:cNvSpPr>
          <p:nvPr>
            <p:ph type="sldNum" sz="quarter" idx="12"/>
          </p:nvPr>
        </p:nvSpPr>
        <p:spPr/>
        <p:txBody>
          <a:bodyPr/>
          <a:lstStyle/>
          <a:p>
            <a:fld id="{D8DA9DAA-006C-4F4B-980E-E3DF019B24E2}" type="slidenum">
              <a:rPr lang="en-US" smtClean="0"/>
              <a:pPr/>
              <a:t>22</a:t>
            </a:fld>
            <a:endParaRPr lang="en-US"/>
          </a:p>
        </p:txBody>
      </p:sp>
      <p:sp>
        <p:nvSpPr>
          <p:cNvPr id="8" name="Content Placeholder 2">
            <a:extLst>
              <a:ext uri="{FF2B5EF4-FFF2-40B4-BE49-F238E27FC236}">
                <a16:creationId xmlns:a16="http://schemas.microsoft.com/office/drawing/2014/main" id="{37B02A50-C879-94B0-1B3C-F307FAE8756E}"/>
              </a:ext>
            </a:extLst>
          </p:cNvPr>
          <p:cNvSpPr txBox="1">
            <a:spLocks/>
          </p:cNvSpPr>
          <p:nvPr/>
        </p:nvSpPr>
        <p:spPr>
          <a:xfrm>
            <a:off x="5965880" y="1715081"/>
            <a:ext cx="551275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10000"/>
              </a:lnSpc>
            </a:pPr>
            <a:r>
              <a:rPr lang="en-US" sz="1200">
                <a:latin typeface="Arial"/>
                <a:cs typeface="Arial"/>
              </a:rPr>
              <a:t>17: Create user selections for different types of welds and metals.             (Dec 4 - Jan 1)</a:t>
            </a:r>
            <a:endParaRPr lang="en-US">
              <a:latin typeface="Univers"/>
              <a:cs typeface="Arial"/>
            </a:endParaRPr>
          </a:p>
          <a:p>
            <a:pPr marL="171450" indent="-171450">
              <a:lnSpc>
                <a:spcPct val="110000"/>
              </a:lnSpc>
            </a:pPr>
            <a:r>
              <a:rPr lang="en-US" sz="1200">
                <a:latin typeface="Arial"/>
                <a:cs typeface="Arial"/>
              </a:rPr>
              <a:t> 18: Add different languages to the app (Jan 2 - Jan 19)</a:t>
            </a:r>
            <a:endParaRPr lang="en-US">
              <a:latin typeface="Univers"/>
              <a:cs typeface="Arial"/>
            </a:endParaRPr>
          </a:p>
          <a:p>
            <a:pPr marL="171450" indent="-171450">
              <a:lnSpc>
                <a:spcPct val="110000"/>
              </a:lnSpc>
            </a:pPr>
            <a:r>
              <a:rPr lang="en-US" sz="1200">
                <a:latin typeface="Arial"/>
                <a:cs typeface="Arial"/>
              </a:rPr>
              <a:t> 19: Find sensor (Apr 27 - Apr 28)</a:t>
            </a:r>
            <a:endParaRPr lang="en-US">
              <a:latin typeface="Univers"/>
              <a:cs typeface="Arial"/>
            </a:endParaRPr>
          </a:p>
          <a:p>
            <a:pPr marL="171450" indent="-171450">
              <a:lnSpc>
                <a:spcPct val="110000"/>
              </a:lnSpc>
            </a:pPr>
            <a:r>
              <a:rPr lang="en-US" sz="1200">
                <a:latin typeface="Arial"/>
                <a:cs typeface="Arial"/>
              </a:rPr>
              <a:t> 20: Find software and sensor (Aug 21 - Aug 25)</a:t>
            </a:r>
            <a:endParaRPr lang="en-US">
              <a:latin typeface="Univers"/>
              <a:cs typeface="Arial"/>
            </a:endParaRPr>
          </a:p>
          <a:p>
            <a:pPr marL="171450" indent="-171450">
              <a:lnSpc>
                <a:spcPct val="110000"/>
              </a:lnSpc>
            </a:pPr>
            <a:r>
              <a:rPr lang="en-US" sz="1200">
                <a:latin typeface="Arial"/>
                <a:cs typeface="Arial"/>
              </a:rPr>
              <a:t> 21: Get connected to main computer (Aug 28 - Sep 29)</a:t>
            </a:r>
            <a:endParaRPr lang="en-US">
              <a:latin typeface="Univers"/>
              <a:cs typeface="Arial"/>
            </a:endParaRPr>
          </a:p>
          <a:p>
            <a:pPr marL="171450" indent="-171450">
              <a:lnSpc>
                <a:spcPct val="110000"/>
              </a:lnSpc>
            </a:pPr>
            <a:r>
              <a:rPr lang="en-US" sz="1200">
                <a:latin typeface="Arial"/>
                <a:cs typeface="Arial"/>
              </a:rPr>
              <a:t> 22: Get first sensor values (Oct 2 - Nov 7)</a:t>
            </a:r>
            <a:endParaRPr lang="en-US">
              <a:latin typeface="Univers"/>
              <a:cs typeface="Arial"/>
            </a:endParaRPr>
          </a:p>
          <a:p>
            <a:pPr marL="171450" indent="-171450">
              <a:lnSpc>
                <a:spcPct val="110000"/>
              </a:lnSpc>
            </a:pPr>
            <a:r>
              <a:rPr lang="en-US" sz="1200">
                <a:latin typeface="Arial"/>
                <a:cs typeface="Arial"/>
              </a:rPr>
              <a:t> 23: Calibrate it for our needs to travel angle and travel (Nov 8 - Dec8)</a:t>
            </a:r>
            <a:endParaRPr lang="en-US">
              <a:latin typeface="Univers"/>
              <a:cs typeface="Arial"/>
            </a:endParaRPr>
          </a:p>
          <a:p>
            <a:pPr marL="171450" indent="-171450">
              <a:lnSpc>
                <a:spcPct val="110000"/>
              </a:lnSpc>
            </a:pPr>
            <a:r>
              <a:rPr lang="en-US" sz="1200">
                <a:latin typeface="Arial"/>
                <a:cs typeface="Arial"/>
              </a:rPr>
              <a:t> 24: Mitigate interference and bugs (Dec 11 - Jan 12)</a:t>
            </a:r>
            <a:endParaRPr lang="en-US">
              <a:latin typeface="Univers"/>
              <a:cs typeface="Arial"/>
            </a:endParaRPr>
          </a:p>
          <a:p>
            <a:pPr marL="171450" indent="-171450">
              <a:lnSpc>
                <a:spcPct val="110000"/>
              </a:lnSpc>
            </a:pPr>
            <a:r>
              <a:rPr lang="en-US" sz="1200">
                <a:latin typeface="Arial"/>
                <a:cs typeface="Arial"/>
              </a:rPr>
              <a:t> 25: Mitigate interference (Dec 11 - Jan 19)</a:t>
            </a:r>
            <a:endParaRPr lang="en-US">
              <a:latin typeface="Univers"/>
              <a:cs typeface="Arial"/>
            </a:endParaRPr>
          </a:p>
          <a:p>
            <a:pPr marL="171450" indent="-171450">
              <a:lnSpc>
                <a:spcPct val="110000"/>
              </a:lnSpc>
            </a:pPr>
            <a:r>
              <a:rPr lang="en-US" sz="1200">
                <a:latin typeface="Arial"/>
                <a:cs typeface="Arial"/>
              </a:rPr>
              <a:t> 26: Find headphones that work with Bluetooth (Apr 27 - Apr 28)</a:t>
            </a:r>
            <a:endParaRPr lang="en-US">
              <a:latin typeface="Univers"/>
              <a:cs typeface="Arial"/>
            </a:endParaRPr>
          </a:p>
          <a:p>
            <a:pPr marL="171450" indent="-171450">
              <a:lnSpc>
                <a:spcPct val="110000"/>
              </a:lnSpc>
            </a:pPr>
            <a:r>
              <a:rPr lang="en-US" sz="1200">
                <a:latin typeface="Arial"/>
                <a:cs typeface="Arial"/>
              </a:rPr>
              <a:t> 27: Connect the headphones to the main computer (Aug 21 - Aug25)</a:t>
            </a:r>
            <a:endParaRPr lang="en-US">
              <a:latin typeface="Univers"/>
              <a:cs typeface="Arial"/>
            </a:endParaRPr>
          </a:p>
          <a:p>
            <a:pPr marL="171450" indent="-171450">
              <a:lnSpc>
                <a:spcPct val="110000"/>
              </a:lnSpc>
            </a:pPr>
            <a:r>
              <a:rPr lang="en-US" sz="1200">
                <a:latin typeface="Arial"/>
                <a:cs typeface="Arial"/>
              </a:rPr>
              <a:t>28: Get the correct ranges to notify the welder (Aug 28 - Sept 15)</a:t>
            </a:r>
            <a:endParaRPr lang="en-US"/>
          </a:p>
          <a:p>
            <a:endParaRPr lang="en-US"/>
          </a:p>
        </p:txBody>
      </p:sp>
      <p:pic>
        <p:nvPicPr>
          <p:cNvPr id="7" name="Audio Recording May 3, 2023 at 6:13:09 PM">
            <a:hlinkClick r:id="" action="ppaction://media"/>
            <a:extLst>
              <a:ext uri="{FF2B5EF4-FFF2-40B4-BE49-F238E27FC236}">
                <a16:creationId xmlns:a16="http://schemas.microsoft.com/office/drawing/2014/main" id="{9926993C-3237-877B-1266-82360BE007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61888" y="5881107"/>
            <a:ext cx="812800" cy="812800"/>
          </a:xfrm>
          <a:prstGeom prst="rect">
            <a:avLst/>
          </a:prstGeom>
        </p:spPr>
      </p:pic>
    </p:spTree>
    <p:extLst>
      <p:ext uri="{BB962C8B-B14F-4D97-AF65-F5344CB8AC3E}">
        <p14:creationId xmlns:p14="http://schemas.microsoft.com/office/powerpoint/2010/main" val="354677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23</a:t>
            </a:fld>
            <a:endParaRPr lang="en-US" b="1" cap="all" spc="10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4187182305"/>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Recording May 3, 2023 at 5:53:58 PM">
            <a:hlinkClick r:id="" action="ppaction://media"/>
            <a:extLst>
              <a:ext uri="{FF2B5EF4-FFF2-40B4-BE49-F238E27FC236}">
                <a16:creationId xmlns:a16="http://schemas.microsoft.com/office/drawing/2014/main" id="{1157E107-5B60-C3B5-79D8-FD2DD5CD01F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575800" y="5543550"/>
            <a:ext cx="812800" cy="812800"/>
          </a:xfrm>
          <a:prstGeom prst="rect">
            <a:avLst/>
          </a:prstGeom>
        </p:spPr>
      </p:pic>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4AD5-EDFD-0FFF-6322-6F5AB2B07404}"/>
              </a:ext>
            </a:extLst>
          </p:cNvPr>
          <p:cNvSpPr>
            <a:spLocks noGrp="1"/>
          </p:cNvSpPr>
          <p:nvPr>
            <p:ph type="title"/>
          </p:nvPr>
        </p:nvSpPr>
        <p:spPr/>
        <p:txBody>
          <a:bodyPr/>
          <a:lstStyle/>
          <a:p>
            <a:r>
              <a:rPr lang="en-US"/>
              <a:t>Gantt Chart</a:t>
            </a:r>
          </a:p>
        </p:txBody>
      </p:sp>
      <p:sp>
        <p:nvSpPr>
          <p:cNvPr id="4" name="Date Placeholder 3">
            <a:extLst>
              <a:ext uri="{FF2B5EF4-FFF2-40B4-BE49-F238E27FC236}">
                <a16:creationId xmlns:a16="http://schemas.microsoft.com/office/drawing/2014/main" id="{0066CF6B-009A-88B7-4B60-F8500F2748D6}"/>
              </a:ext>
            </a:extLst>
          </p:cNvPr>
          <p:cNvSpPr>
            <a:spLocks noGrp="1"/>
          </p:cNvSpPr>
          <p:nvPr>
            <p:ph type="dt" sz="half" idx="10"/>
          </p:nvPr>
        </p:nvSpPr>
        <p:spPr/>
        <p:txBody>
          <a:bodyPr/>
          <a:lstStyle/>
          <a:p>
            <a:r>
              <a:rPr lang="en-US"/>
              <a:t>9/3/20XX</a:t>
            </a:r>
          </a:p>
        </p:txBody>
      </p:sp>
      <p:sp>
        <p:nvSpPr>
          <p:cNvPr id="5" name="Footer Placeholder 4">
            <a:extLst>
              <a:ext uri="{FF2B5EF4-FFF2-40B4-BE49-F238E27FC236}">
                <a16:creationId xmlns:a16="http://schemas.microsoft.com/office/drawing/2014/main" id="{CD0EFB0F-BE57-DE56-22BF-AA3CEF7E45B1}"/>
              </a:ext>
            </a:extLst>
          </p:cNvPr>
          <p:cNvSpPr>
            <a:spLocks noGrp="1"/>
          </p:cNvSpPr>
          <p:nvPr>
            <p:ph type="ftr" sz="quarter" idx="11"/>
          </p:nvPr>
        </p:nvSpPr>
        <p:spPr/>
        <p:txBody>
          <a:bodyPr/>
          <a:lstStyle/>
          <a:p>
            <a:r>
              <a:rPr lang="en-US" err="1"/>
              <a:t>REal</a:t>
            </a:r>
            <a:r>
              <a:rPr lang="en-US"/>
              <a:t> </a:t>
            </a:r>
            <a:r>
              <a:rPr lang="en-US" err="1"/>
              <a:t>TIme</a:t>
            </a:r>
            <a:r>
              <a:rPr lang="en-US"/>
              <a:t> Welding</a:t>
            </a:r>
          </a:p>
        </p:txBody>
      </p:sp>
      <p:sp>
        <p:nvSpPr>
          <p:cNvPr id="6" name="Slide Number Placeholder 5">
            <a:extLst>
              <a:ext uri="{FF2B5EF4-FFF2-40B4-BE49-F238E27FC236}">
                <a16:creationId xmlns:a16="http://schemas.microsoft.com/office/drawing/2014/main" id="{6FF8A458-7F7F-9681-12E5-4F8C7E7C9FEA}"/>
              </a:ext>
            </a:extLst>
          </p:cNvPr>
          <p:cNvSpPr>
            <a:spLocks noGrp="1"/>
          </p:cNvSpPr>
          <p:nvPr>
            <p:ph type="sldNum" sz="quarter" idx="12"/>
          </p:nvPr>
        </p:nvSpPr>
        <p:spPr/>
        <p:txBody>
          <a:bodyPr/>
          <a:lstStyle/>
          <a:p>
            <a:fld id="{D8DA9DAA-006C-4F4B-980E-E3DF019B24E2}" type="slidenum">
              <a:rPr lang="en-US" smtClean="0"/>
              <a:pPr/>
              <a:t>24</a:t>
            </a:fld>
            <a:endParaRPr lang="en-US"/>
          </a:p>
        </p:txBody>
      </p:sp>
      <p:pic>
        <p:nvPicPr>
          <p:cNvPr id="7" name="Picture 7" descr="Calendar&#10;&#10;Description automatically generated">
            <a:extLst>
              <a:ext uri="{FF2B5EF4-FFF2-40B4-BE49-F238E27FC236}">
                <a16:creationId xmlns:a16="http://schemas.microsoft.com/office/drawing/2014/main" id="{C3DB2C3F-7497-B820-DC21-874AD1A082B5}"/>
              </a:ext>
            </a:extLst>
          </p:cNvPr>
          <p:cNvPicPr>
            <a:picLocks noChangeAspect="1"/>
          </p:cNvPicPr>
          <p:nvPr/>
        </p:nvPicPr>
        <p:blipFill>
          <a:blip r:embed="rId5"/>
          <a:stretch>
            <a:fillRect/>
          </a:stretch>
        </p:blipFill>
        <p:spPr>
          <a:xfrm>
            <a:off x="313386" y="1434889"/>
            <a:ext cx="11624255" cy="4685825"/>
          </a:xfrm>
          <a:prstGeom prst="rect">
            <a:avLst/>
          </a:prstGeom>
        </p:spPr>
      </p:pic>
      <p:pic>
        <p:nvPicPr>
          <p:cNvPr id="3" name="Audio Recording May 3, 2023 at 6:04:14 PM">
            <a:hlinkClick r:id="" action="ppaction://media"/>
            <a:extLst>
              <a:ext uri="{FF2B5EF4-FFF2-40B4-BE49-F238E27FC236}">
                <a16:creationId xmlns:a16="http://schemas.microsoft.com/office/drawing/2014/main" id="{E887A592-6D6B-5BD3-766D-D1F0461A80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90434" y="6086475"/>
            <a:ext cx="812800" cy="812800"/>
          </a:xfrm>
          <a:prstGeom prst="rect">
            <a:avLst/>
          </a:prstGeom>
        </p:spPr>
      </p:pic>
    </p:spTree>
    <p:extLst>
      <p:ext uri="{BB962C8B-B14F-4D97-AF65-F5344CB8AC3E}">
        <p14:creationId xmlns:p14="http://schemas.microsoft.com/office/powerpoint/2010/main" val="85960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931184"/>
          </a:xfrm>
        </p:spPr>
        <p:txBody>
          <a:bodyPr>
            <a:normAutofit fontScale="90000"/>
          </a:bodyPr>
          <a:lstStyle/>
          <a:p>
            <a:r>
              <a:rPr lang="en-US"/>
              <a:t>Acknowledgements</a:t>
            </a: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a:t>Real Time Welding</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25</a:t>
            </a:fld>
            <a:endParaRPr lang="en-US"/>
          </a:p>
        </p:txBody>
      </p:sp>
      <p:sp>
        <p:nvSpPr>
          <p:cNvPr id="5" name="Subtitle 4">
            <a:extLst>
              <a:ext uri="{FF2B5EF4-FFF2-40B4-BE49-F238E27FC236}">
                <a16:creationId xmlns:a16="http://schemas.microsoft.com/office/drawing/2014/main" id="{75A9A20C-0898-211B-AA0E-9FF0B59223BE}"/>
              </a:ext>
            </a:extLst>
          </p:cNvPr>
          <p:cNvSpPr>
            <a:spLocks noGrp="1"/>
          </p:cNvSpPr>
          <p:nvPr>
            <p:ph type="subTitle" idx="1"/>
          </p:nvPr>
        </p:nvSpPr>
        <p:spPr>
          <a:xfrm>
            <a:off x="6391655" y="1836796"/>
            <a:ext cx="4434835" cy="4736110"/>
          </a:xfrm>
        </p:spPr>
        <p:txBody>
          <a:bodyPr vert="horz" lIns="91440" tIns="45720" rIns="91440" bIns="45720" rtlCol="0" anchor="t">
            <a:normAutofit/>
          </a:bodyPr>
          <a:lstStyle/>
          <a:p>
            <a:pPr marL="285750" indent="-285750">
              <a:buFont typeface="Wingdings" panose="020B0604020202020204" pitchFamily="34" charset="0"/>
              <a:buChar char="v"/>
            </a:pPr>
            <a:r>
              <a:rPr lang="en-US" dirty="0">
                <a:ea typeface="+mn-lt"/>
                <a:cs typeface="+mn-lt"/>
              </a:rPr>
              <a:t>Joe Zebrowski – Mentor</a:t>
            </a:r>
            <a:endParaRPr lang="en-US" dirty="0"/>
          </a:p>
          <a:p>
            <a:pPr marL="285750" indent="-285750">
              <a:buFont typeface="Wingdings" panose="020B0604020202020204" pitchFamily="34" charset="0"/>
              <a:buChar char="v"/>
            </a:pPr>
            <a:r>
              <a:rPr lang="en-US" dirty="0">
                <a:ea typeface="+mn-lt"/>
                <a:cs typeface="+mn-lt"/>
              </a:rPr>
              <a:t>Dr. Kulkarni – Mentor</a:t>
            </a:r>
          </a:p>
          <a:p>
            <a:pPr marL="285750" indent="-285750">
              <a:buFont typeface="Wingdings" panose="020B0604020202020204" pitchFamily="34" charset="0"/>
              <a:buChar char="v"/>
            </a:pPr>
            <a:r>
              <a:rPr lang="en-US" dirty="0">
                <a:ea typeface="+mn-lt"/>
                <a:cs typeface="+mn-lt"/>
              </a:rPr>
              <a:t>Rafael Guerrero – Interviewee</a:t>
            </a:r>
          </a:p>
          <a:p>
            <a:pPr marL="285750" indent="-285750">
              <a:buFont typeface="Wingdings" panose="020B0604020202020204" pitchFamily="34" charset="0"/>
              <a:buChar char="v"/>
            </a:pPr>
            <a:r>
              <a:rPr lang="en-US" dirty="0">
                <a:ea typeface="+mn-lt"/>
                <a:cs typeface="+mn-lt"/>
              </a:rPr>
              <a:t>Dr. </a:t>
            </a:r>
            <a:r>
              <a:rPr lang="en-US" dirty="0" err="1">
                <a:ea typeface="+mn-lt"/>
                <a:cs typeface="+mn-lt"/>
              </a:rPr>
              <a:t>Juretus</a:t>
            </a:r>
            <a:r>
              <a:rPr lang="en-US" dirty="0">
                <a:ea typeface="+mn-lt"/>
                <a:cs typeface="+mn-lt"/>
              </a:rPr>
              <a:t> – Interviewee</a:t>
            </a:r>
          </a:p>
          <a:p>
            <a:pPr marL="285750" indent="-285750">
              <a:buFont typeface="Wingdings" panose="020B0604020202020204" pitchFamily="34" charset="0"/>
              <a:buChar char="v"/>
            </a:pPr>
            <a:r>
              <a:rPr lang="en-US" dirty="0">
                <a:ea typeface="+mn-lt"/>
                <a:cs typeface="+mn-lt"/>
              </a:rPr>
              <a:t>Eduardo Vega – Interviewee</a:t>
            </a:r>
          </a:p>
          <a:p>
            <a:pPr marL="285750" indent="-285750">
              <a:buFont typeface="Wingdings" panose="020B0604020202020204" pitchFamily="34" charset="0"/>
              <a:buChar char="v"/>
            </a:pPr>
            <a:r>
              <a:rPr lang="en-US" dirty="0">
                <a:ea typeface="+mn-lt"/>
                <a:cs typeface="+mn-lt"/>
              </a:rPr>
              <a:t>Jason Keely – Interviewee</a:t>
            </a:r>
          </a:p>
          <a:p>
            <a:pPr marL="285750" indent="-285750">
              <a:buFont typeface="Wingdings" panose="020B0604020202020204" pitchFamily="34" charset="0"/>
              <a:buChar char="v"/>
            </a:pPr>
            <a:r>
              <a:rPr lang="en-US" dirty="0">
                <a:ea typeface="+mn-lt"/>
                <a:cs typeface="+mn-lt"/>
              </a:rPr>
              <a:t>Adam Ritter – Interviewee</a:t>
            </a:r>
          </a:p>
          <a:p>
            <a:pPr marL="285750" indent="-285750">
              <a:buFont typeface="Wingdings" panose="020B0604020202020204" pitchFamily="34" charset="0"/>
              <a:buChar char="v"/>
            </a:pPr>
            <a:r>
              <a:rPr lang="en-US" dirty="0">
                <a:ea typeface="+mn-lt"/>
                <a:cs typeface="+mn-lt"/>
              </a:rPr>
              <a:t>Joey </a:t>
            </a:r>
            <a:r>
              <a:rPr lang="en-US" dirty="0" err="1">
                <a:ea typeface="+mn-lt"/>
                <a:cs typeface="+mn-lt"/>
              </a:rPr>
              <a:t>LaMorte</a:t>
            </a:r>
            <a:r>
              <a:rPr lang="en-US" dirty="0">
                <a:ea typeface="+mn-lt"/>
                <a:cs typeface="+mn-lt"/>
              </a:rPr>
              <a:t> – Interviewee</a:t>
            </a:r>
          </a:p>
          <a:p>
            <a:pPr marL="285750" indent="-285750">
              <a:buFont typeface="Wingdings" panose="020B0604020202020204" pitchFamily="34" charset="0"/>
              <a:buChar char="v"/>
            </a:pPr>
            <a:r>
              <a:rPr lang="en-US" dirty="0">
                <a:ea typeface="+mn-lt"/>
                <a:cs typeface="+mn-lt"/>
              </a:rPr>
              <a:t>Jonathan Kim – Interviewee</a:t>
            </a:r>
          </a:p>
          <a:p>
            <a:pPr marL="285750" indent="-285750">
              <a:buFont typeface="Wingdings" panose="020B0604020202020204" pitchFamily="34" charset="0"/>
              <a:buChar char="v"/>
            </a:pPr>
            <a:r>
              <a:rPr lang="en-US" dirty="0">
                <a:ea typeface="+mn-lt"/>
                <a:cs typeface="+mn-lt"/>
              </a:rPr>
              <a:t>Dr. Klein – Professor </a:t>
            </a:r>
          </a:p>
          <a:p>
            <a:pPr marL="285750" indent="-285750">
              <a:buFont typeface="Wingdings" panose="020B0604020202020204" pitchFamily="34" charset="0"/>
              <a:buChar char="v"/>
            </a:pPr>
            <a:endParaRPr lang="en-US" dirty="0">
              <a:ea typeface="+mn-lt"/>
              <a:cs typeface="+mn-lt"/>
            </a:endParaRPr>
          </a:p>
        </p:txBody>
      </p:sp>
      <p:pic>
        <p:nvPicPr>
          <p:cNvPr id="11" name="Picture 11" descr="Portrait of a happy little dog">
            <a:extLst>
              <a:ext uri="{FF2B5EF4-FFF2-40B4-BE49-F238E27FC236}">
                <a16:creationId xmlns:a16="http://schemas.microsoft.com/office/drawing/2014/main" id="{D418B344-B073-DA37-BC09-4914C4DDDA39}"/>
              </a:ext>
            </a:extLst>
          </p:cNvPr>
          <p:cNvPicPr>
            <a:picLocks noGrp="1" noChangeAspect="1"/>
          </p:cNvPicPr>
          <p:nvPr>
            <p:ph type="pic" sz="quarter" idx="13"/>
          </p:nvPr>
        </p:nvPicPr>
        <p:blipFill>
          <a:blip r:embed="rId5"/>
          <a:srcRect l="22217" r="22217"/>
          <a:stretch/>
        </p:blipFill>
        <p:spPr/>
      </p:pic>
      <p:pic>
        <p:nvPicPr>
          <p:cNvPr id="3" name="Audio Recording May 3, 2023 at 6:23:16 PM">
            <a:hlinkClick r:id="" action="ppaction://media"/>
            <a:extLst>
              <a:ext uri="{FF2B5EF4-FFF2-40B4-BE49-F238E27FC236}">
                <a16:creationId xmlns:a16="http://schemas.microsoft.com/office/drawing/2014/main" id="{DA5AAFEC-75F2-50A3-5523-ED41B76CA9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69400" y="5726112"/>
            <a:ext cx="812800" cy="812800"/>
          </a:xfrm>
          <a:prstGeom prst="rect">
            <a:avLst/>
          </a:prstGeom>
        </p:spPr>
      </p:pic>
    </p:spTree>
    <p:extLst>
      <p:ext uri="{BB962C8B-B14F-4D97-AF65-F5344CB8AC3E}">
        <p14:creationId xmlns:p14="http://schemas.microsoft.com/office/powerpoint/2010/main" val="356147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391654" y="2171785"/>
            <a:ext cx="4434840" cy="3506046"/>
          </a:xfrm>
        </p:spPr>
        <p:txBody>
          <a:bodyPr vert="horz" lIns="91440" tIns="45720" rIns="91440" bIns="45720" rtlCol="0" anchor="t">
            <a:normAutofit/>
          </a:bodyPr>
          <a:lstStyle/>
          <a:p>
            <a:r>
              <a:rPr lang="en-US">
                <a:solidFill>
                  <a:srgbClr val="000000"/>
                </a:solidFill>
                <a:latin typeface="Calibri"/>
                <a:ea typeface="Calibri"/>
                <a:cs typeface="Calibri"/>
              </a:rPr>
              <a:t>In conclusion, we are building a system that will enhance a welder's skill by providing them real time data feedback. A computer will analyze this data and provide corrections to the welder through audible messages. Some of the data being collected will include voltage and current measurements, travel and work angle, and travel speed.</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6"/>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7"/>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a:t>Real Time Welding</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26</a:t>
            </a:fld>
            <a:endParaRPr lang="en-US"/>
          </a:p>
        </p:txBody>
      </p:sp>
      <p:pic>
        <p:nvPicPr>
          <p:cNvPr id="6" name="Picture 6" descr="A picture containing outdoor, ground, person&#10;&#10;Description automatically generated">
            <a:extLst>
              <a:ext uri="{FF2B5EF4-FFF2-40B4-BE49-F238E27FC236}">
                <a16:creationId xmlns:a16="http://schemas.microsoft.com/office/drawing/2014/main" id="{CA072A89-16C3-8B17-71C5-63867B10FCE8}"/>
              </a:ext>
            </a:extLst>
          </p:cNvPr>
          <p:cNvPicPr>
            <a:picLocks noChangeAspect="1"/>
          </p:cNvPicPr>
          <p:nvPr/>
        </p:nvPicPr>
        <p:blipFill rotWithShape="1">
          <a:blip r:embed="rId8"/>
          <a:srcRect l="13655" t="-92" r="-780" b="507"/>
          <a:stretch/>
        </p:blipFill>
        <p:spPr>
          <a:xfrm>
            <a:off x="280022" y="299804"/>
            <a:ext cx="2615310" cy="2546422"/>
          </a:xfrm>
          <a:prstGeom prst="rect">
            <a:avLst/>
          </a:prstGeom>
        </p:spPr>
      </p:pic>
      <p:pic>
        <p:nvPicPr>
          <p:cNvPr id="7" name="Picture 8" descr="Diagram&#10;&#10;Description automatically generated">
            <a:extLst>
              <a:ext uri="{FF2B5EF4-FFF2-40B4-BE49-F238E27FC236}">
                <a16:creationId xmlns:a16="http://schemas.microsoft.com/office/drawing/2014/main" id="{5D7CFCF7-41BA-43E0-B7A8-176DE3BC74D5}"/>
              </a:ext>
            </a:extLst>
          </p:cNvPr>
          <p:cNvPicPr>
            <a:picLocks noChangeAspect="1"/>
          </p:cNvPicPr>
          <p:nvPr/>
        </p:nvPicPr>
        <p:blipFill>
          <a:blip r:embed="rId9"/>
          <a:stretch>
            <a:fillRect/>
          </a:stretch>
        </p:blipFill>
        <p:spPr>
          <a:xfrm>
            <a:off x="3045385" y="310387"/>
            <a:ext cx="2489200" cy="2538661"/>
          </a:xfrm>
          <a:prstGeom prst="rect">
            <a:avLst/>
          </a:prstGeom>
        </p:spPr>
      </p:pic>
      <p:pic>
        <p:nvPicPr>
          <p:cNvPr id="9" name="Picture 9" descr="A picture containing text, different&#10;&#10;Description automatically generated">
            <a:extLst>
              <a:ext uri="{FF2B5EF4-FFF2-40B4-BE49-F238E27FC236}">
                <a16:creationId xmlns:a16="http://schemas.microsoft.com/office/drawing/2014/main" id="{9F0B47A3-94FF-2DC5-A253-6D7FDDE1777B}"/>
              </a:ext>
            </a:extLst>
          </p:cNvPr>
          <p:cNvPicPr>
            <a:picLocks noChangeAspect="1"/>
          </p:cNvPicPr>
          <p:nvPr/>
        </p:nvPicPr>
        <p:blipFill>
          <a:blip r:embed="rId10"/>
          <a:stretch>
            <a:fillRect/>
          </a:stretch>
        </p:blipFill>
        <p:spPr>
          <a:xfrm>
            <a:off x="279400" y="3049645"/>
            <a:ext cx="5240866" cy="3506640"/>
          </a:xfrm>
          <a:prstGeom prst="rect">
            <a:avLst/>
          </a:prstGeom>
        </p:spPr>
      </p:pic>
      <p:pic>
        <p:nvPicPr>
          <p:cNvPr id="3" name="Audio Recording May 3, 2023 at 6:13:52 PM">
            <a:hlinkClick r:id="" action="ppaction://media"/>
            <a:extLst>
              <a:ext uri="{FF2B5EF4-FFF2-40B4-BE49-F238E27FC236}">
                <a16:creationId xmlns:a16="http://schemas.microsoft.com/office/drawing/2014/main" id="{6E984A10-8969-CACA-AD16-4D12430CB9D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6659033" y="5345176"/>
            <a:ext cx="812800" cy="812800"/>
          </a:xfrm>
          <a:prstGeom prst="rect">
            <a:avLst/>
          </a:prstGeom>
        </p:spPr>
      </p:pic>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B017-ECAA-4F19-7649-A072674E7D0A}"/>
              </a:ext>
            </a:extLst>
          </p:cNvPr>
          <p:cNvSpPr>
            <a:spLocks noGrp="1"/>
          </p:cNvSpPr>
          <p:nvPr>
            <p:ph type="title"/>
          </p:nvPr>
        </p:nvSpPr>
        <p:spPr/>
        <p:txBody>
          <a:bodyPr/>
          <a:lstStyle/>
          <a:p>
            <a:r>
              <a:rPr lang="en-US"/>
              <a:t>Bibliography</a:t>
            </a:r>
          </a:p>
        </p:txBody>
      </p:sp>
      <p:sp>
        <p:nvSpPr>
          <p:cNvPr id="3" name="Date Placeholder 2">
            <a:extLst>
              <a:ext uri="{FF2B5EF4-FFF2-40B4-BE49-F238E27FC236}">
                <a16:creationId xmlns:a16="http://schemas.microsoft.com/office/drawing/2014/main" id="{FD33E1FA-83DE-7952-674B-DA510759FB74}"/>
              </a:ext>
            </a:extLst>
          </p:cNvPr>
          <p:cNvSpPr>
            <a:spLocks noGrp="1"/>
          </p:cNvSpPr>
          <p:nvPr>
            <p:ph type="dt" sz="half" idx="10"/>
          </p:nvPr>
        </p:nvSpPr>
        <p:spPr/>
        <p:txBody>
          <a:bodyPr/>
          <a:lstStyle/>
          <a:p>
            <a:r>
              <a:rPr lang="en-US"/>
              <a:t>9/3/20XX</a:t>
            </a:r>
          </a:p>
        </p:txBody>
      </p:sp>
      <p:sp>
        <p:nvSpPr>
          <p:cNvPr id="4" name="Footer Placeholder 3">
            <a:extLst>
              <a:ext uri="{FF2B5EF4-FFF2-40B4-BE49-F238E27FC236}">
                <a16:creationId xmlns:a16="http://schemas.microsoft.com/office/drawing/2014/main" id="{1D68F7BF-A8D8-16A6-775D-86BAF87B9CCB}"/>
              </a:ext>
            </a:extLst>
          </p:cNvPr>
          <p:cNvSpPr>
            <a:spLocks noGrp="1"/>
          </p:cNvSpPr>
          <p:nvPr>
            <p:ph type="ftr" sz="quarter" idx="11"/>
          </p:nvPr>
        </p:nvSpPr>
        <p:spPr/>
        <p:txBody>
          <a:bodyPr/>
          <a:lstStyle/>
          <a:p>
            <a:r>
              <a:rPr lang="en-US" dirty="0"/>
              <a:t>Real Time Welding</a:t>
            </a:r>
          </a:p>
        </p:txBody>
      </p:sp>
      <p:sp>
        <p:nvSpPr>
          <p:cNvPr id="5" name="Slide Number Placeholder 4">
            <a:extLst>
              <a:ext uri="{FF2B5EF4-FFF2-40B4-BE49-F238E27FC236}">
                <a16:creationId xmlns:a16="http://schemas.microsoft.com/office/drawing/2014/main" id="{40D8D944-D10B-5D7E-93C1-3EE2AD515EAB}"/>
              </a:ext>
            </a:extLst>
          </p:cNvPr>
          <p:cNvSpPr>
            <a:spLocks noGrp="1"/>
          </p:cNvSpPr>
          <p:nvPr>
            <p:ph type="sldNum" sz="quarter" idx="12"/>
          </p:nvPr>
        </p:nvSpPr>
        <p:spPr/>
        <p:txBody>
          <a:bodyPr/>
          <a:lstStyle/>
          <a:p>
            <a:fld id="{D8DA9DAA-006C-4F4B-980E-E3DF019B24E2}" type="slidenum">
              <a:rPr lang="en-US" smtClean="0"/>
              <a:t>27</a:t>
            </a:fld>
            <a:endParaRPr lang="en-US"/>
          </a:p>
        </p:txBody>
      </p:sp>
      <p:sp>
        <p:nvSpPr>
          <p:cNvPr id="6" name="TextBox 5">
            <a:extLst>
              <a:ext uri="{FF2B5EF4-FFF2-40B4-BE49-F238E27FC236}">
                <a16:creationId xmlns:a16="http://schemas.microsoft.com/office/drawing/2014/main" id="{BF694FFF-AA1A-75BC-A497-B5515FA89CA0}"/>
              </a:ext>
            </a:extLst>
          </p:cNvPr>
          <p:cNvSpPr txBox="1"/>
          <p:nvPr/>
        </p:nvSpPr>
        <p:spPr>
          <a:xfrm>
            <a:off x="837126" y="1384477"/>
            <a:ext cx="1097923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r>
              <a:rPr lang="en-US" sz="1200" dirty="0">
                <a:latin typeface="Arial"/>
                <a:cs typeface="Arial"/>
              </a:rPr>
              <a:t>A Adan et al. Fusion of thermal imagery and LiDAR data for generating TBIM models. 2017. </a:t>
            </a:r>
            <a:r>
              <a:rPr lang="en-US" sz="1200" dirty="0" err="1">
                <a:latin typeface="Arial"/>
                <a:cs typeface="Arial"/>
              </a:rPr>
              <a:t>isbn</a:t>
            </a:r>
            <a:r>
              <a:rPr lang="en-US" sz="1200" dirty="0">
                <a:latin typeface="Arial"/>
                <a:cs typeface="Arial"/>
              </a:rPr>
              <a:t>: 9781509010127. </a:t>
            </a:r>
            <a:r>
              <a:rPr lang="en-US" sz="1200" dirty="0" err="1">
                <a:latin typeface="Arial"/>
                <a:cs typeface="Arial"/>
              </a:rPr>
              <a:t>url</a:t>
            </a:r>
            <a:r>
              <a:rPr lang="en-US" sz="1200" dirty="0">
                <a:latin typeface="Arial"/>
                <a:cs typeface="Arial"/>
              </a:rPr>
              <a:t>: </a:t>
            </a:r>
            <a:r>
              <a:rPr lang="en-US" sz="1200" dirty="0">
                <a:latin typeface="Arial"/>
                <a:cs typeface="Arial"/>
                <a:hlinkClick r:id="rId4"/>
              </a:rPr>
              <a:t>https://ieeexplore.ieee.org/document/8234261</a:t>
            </a:r>
            <a:r>
              <a:rPr lang="en-US" sz="1200" dirty="0">
                <a:latin typeface="Arial"/>
                <a:cs typeface="Arial"/>
              </a:rPr>
              <a:t>.</a:t>
            </a:r>
            <a:endParaRPr lang="en-US" dirty="0">
              <a:latin typeface="Univers"/>
              <a:cs typeface="Arial"/>
            </a:endParaRPr>
          </a:p>
          <a:p>
            <a:pPr marL="457200" indent="-457200"/>
            <a:endParaRPr lang="en-US" sz="1200" dirty="0">
              <a:latin typeface="Arial"/>
              <a:cs typeface="Arial"/>
            </a:endParaRPr>
          </a:p>
          <a:p>
            <a:pPr marL="457200" indent="-457200"/>
            <a:r>
              <a:rPr lang="en-US" sz="1200" dirty="0">
                <a:latin typeface="Arial"/>
                <a:cs typeface="Arial"/>
              </a:rPr>
              <a:t>Ario </a:t>
            </a:r>
            <a:r>
              <a:rPr lang="en-US" sz="1200" dirty="0" err="1">
                <a:latin typeface="Arial"/>
                <a:cs typeface="Arial"/>
              </a:rPr>
              <a:t>Sunar</a:t>
            </a:r>
            <a:r>
              <a:rPr lang="en-US" sz="1200" dirty="0">
                <a:latin typeface="Arial"/>
                <a:cs typeface="Arial"/>
              </a:rPr>
              <a:t> </a:t>
            </a:r>
            <a:r>
              <a:rPr lang="en-US" sz="1200" dirty="0" err="1">
                <a:latin typeface="Arial"/>
                <a:cs typeface="Arial"/>
              </a:rPr>
              <a:t>Baskoro</a:t>
            </a:r>
            <a:r>
              <a:rPr lang="en-US" sz="1200" dirty="0">
                <a:latin typeface="Arial"/>
                <a:cs typeface="Arial"/>
              </a:rPr>
              <a:t> and </a:t>
            </a:r>
            <a:r>
              <a:rPr lang="en-US" sz="1200" dirty="0" err="1">
                <a:latin typeface="Arial"/>
                <a:cs typeface="Arial"/>
              </a:rPr>
              <a:t>Irwan</a:t>
            </a:r>
            <a:r>
              <a:rPr lang="en-US" sz="1200" dirty="0">
                <a:latin typeface="Arial"/>
                <a:cs typeface="Arial"/>
              </a:rPr>
              <a:t> Haryanto. “Development of travel speed detection method in welding simulator using augmented reality”. In: ICAC-SIS 2015 - 2015 International Conference on Advanced Computer Science and Information Systems, Proceedings. Institute of Electrical and Electronics Engineers Inc., Feb. 2016, pp. 269–273. </a:t>
            </a:r>
            <a:r>
              <a:rPr lang="en-US" sz="1200" dirty="0" err="1">
                <a:latin typeface="Arial"/>
                <a:cs typeface="Arial"/>
              </a:rPr>
              <a:t>isbn</a:t>
            </a:r>
            <a:r>
              <a:rPr lang="en-US" sz="1200" dirty="0">
                <a:latin typeface="Arial"/>
                <a:cs typeface="Arial"/>
              </a:rPr>
              <a:t>: 9781509003624. doi:10.1109/ICACSIS.2015.7415194. </a:t>
            </a:r>
            <a:r>
              <a:rPr lang="en-US" sz="1200" dirty="0" err="1">
                <a:latin typeface="Arial"/>
                <a:cs typeface="Arial"/>
              </a:rPr>
              <a:t>url</a:t>
            </a:r>
            <a:r>
              <a:rPr lang="en-US" sz="1200" dirty="0">
                <a:latin typeface="Arial"/>
                <a:cs typeface="Arial"/>
              </a:rPr>
              <a:t>: </a:t>
            </a:r>
            <a:r>
              <a:rPr lang="en-US" sz="1200" dirty="0">
                <a:latin typeface="Arial"/>
                <a:cs typeface="Arial"/>
                <a:hlinkClick r:id="rId5"/>
              </a:rPr>
              <a:t>https://ieeexplore.ieee.org/document/7415194</a:t>
            </a:r>
            <a:r>
              <a:rPr lang="en-US" sz="1200" dirty="0">
                <a:latin typeface="Arial"/>
                <a:cs typeface="Arial"/>
              </a:rPr>
              <a:t>.</a:t>
            </a:r>
            <a:endParaRPr lang="en-US" dirty="0">
              <a:latin typeface="Univers"/>
              <a:cs typeface="Arial"/>
            </a:endParaRPr>
          </a:p>
          <a:p>
            <a:pPr marL="457200" indent="-457200"/>
            <a:endParaRPr lang="en-US" sz="1200" dirty="0">
              <a:latin typeface="Arial"/>
              <a:cs typeface="Arial"/>
            </a:endParaRPr>
          </a:p>
          <a:p>
            <a:pPr marL="457200" indent="-457200"/>
            <a:r>
              <a:rPr lang="en-US" sz="1200" dirty="0">
                <a:latin typeface="Arial"/>
                <a:cs typeface="Arial"/>
              </a:rPr>
              <a:t>H.B. Chen et al. “Adaptive control on wire feeding in robot arc welding system”. In: 2008 IEEE Conference on Robotics, Automation and Mechatronics. IEEE, Sept. 2008, pp. 119–122. </a:t>
            </a:r>
            <a:r>
              <a:rPr lang="en-US" sz="1200" dirty="0" err="1">
                <a:latin typeface="Arial"/>
                <a:cs typeface="Arial"/>
              </a:rPr>
              <a:t>isbn</a:t>
            </a:r>
            <a:r>
              <a:rPr lang="en-US" sz="1200" dirty="0">
                <a:latin typeface="Arial"/>
                <a:cs typeface="Arial"/>
              </a:rPr>
              <a:t>: 978-1-4244-1675-2.doi: 10.1109/RAMECH.2008.4690868.</a:t>
            </a:r>
          </a:p>
          <a:p>
            <a:pPr marL="457200" indent="-457200"/>
            <a:endParaRPr lang="en-US" sz="1200" dirty="0">
              <a:latin typeface="Arial"/>
              <a:cs typeface="Arial"/>
            </a:endParaRPr>
          </a:p>
          <a:p>
            <a:pPr marL="457200" indent="-457200"/>
            <a:r>
              <a:rPr lang="en-US" sz="1200" dirty="0" err="1">
                <a:latin typeface="Arial"/>
                <a:cs typeface="Arial"/>
              </a:rPr>
              <a:t>Moonyoung</a:t>
            </a:r>
            <a:r>
              <a:rPr lang="en-US" sz="1200" dirty="0">
                <a:latin typeface="Arial"/>
                <a:cs typeface="Arial"/>
              </a:rPr>
              <a:t> Chung et al. “A study on measuring system of Submerged Arc welding for panel butt joint in shipyard”. In: International Conference on Control, Automation and Systems. 2013, pp. 1623–1627. isbn:9788993215052. </a:t>
            </a:r>
            <a:r>
              <a:rPr lang="en-US" sz="1200" dirty="0" err="1">
                <a:latin typeface="Arial"/>
                <a:cs typeface="Arial"/>
              </a:rPr>
              <a:t>doi</a:t>
            </a:r>
            <a:r>
              <a:rPr lang="en-US" sz="1200" dirty="0">
                <a:latin typeface="Arial"/>
                <a:cs typeface="Arial"/>
              </a:rPr>
              <a:t>: 10.1109/ICCAS.2013.6704190.</a:t>
            </a:r>
          </a:p>
          <a:p>
            <a:pPr marL="457200" indent="-457200"/>
            <a:endParaRPr lang="en-US" sz="1200" dirty="0">
              <a:latin typeface="Arial"/>
              <a:cs typeface="Arial"/>
            </a:endParaRPr>
          </a:p>
          <a:p>
            <a:pPr marL="457200" indent="-457200"/>
            <a:r>
              <a:rPr lang="en-US" sz="1200" dirty="0">
                <a:latin typeface="Arial"/>
                <a:cs typeface="Arial"/>
              </a:rPr>
              <a:t>IEEE Staff and IEEE Staff. 2012 12th International Conference on Control, Automation and Systems (ICCAS). </a:t>
            </a:r>
            <a:r>
              <a:rPr lang="en-US" sz="1200" dirty="0" err="1">
                <a:latin typeface="Arial"/>
                <a:cs typeface="Arial"/>
              </a:rPr>
              <a:t>isbn</a:t>
            </a:r>
            <a:r>
              <a:rPr lang="en-US" sz="1200" dirty="0">
                <a:latin typeface="Arial"/>
                <a:cs typeface="Arial"/>
              </a:rPr>
              <a:t>: 9788993215045</a:t>
            </a:r>
          </a:p>
          <a:p>
            <a:pPr marL="457200" indent="-457200"/>
            <a:endParaRPr lang="en-US" sz="1200" dirty="0">
              <a:latin typeface="Arial"/>
              <a:cs typeface="Arial"/>
            </a:endParaRPr>
          </a:p>
          <a:p>
            <a:pPr marL="457200" indent="-457200"/>
            <a:r>
              <a:rPr lang="en-US" sz="1200" dirty="0">
                <a:latin typeface="Arial"/>
                <a:cs typeface="Arial"/>
              </a:rPr>
              <a:t>Tomasz Marek </a:t>
            </a:r>
            <a:r>
              <a:rPr lang="en-US" sz="1200" dirty="0" err="1">
                <a:latin typeface="Arial"/>
                <a:cs typeface="Arial"/>
              </a:rPr>
              <a:t>Lubecki</a:t>
            </a:r>
            <a:r>
              <a:rPr lang="en-US" sz="1200" dirty="0">
                <a:latin typeface="Arial"/>
                <a:cs typeface="Arial"/>
              </a:rPr>
              <a:t> and </a:t>
            </a:r>
            <a:r>
              <a:rPr lang="en-US" sz="1200" dirty="0" err="1">
                <a:latin typeface="Arial"/>
                <a:cs typeface="Arial"/>
              </a:rPr>
              <a:t>Fengjun</a:t>
            </a:r>
            <a:r>
              <a:rPr lang="en-US" sz="1200" dirty="0">
                <a:latin typeface="Arial"/>
                <a:cs typeface="Arial"/>
              </a:rPr>
              <a:t> Bai. “Weld quality assessment based on arc sensing for robotic welding”. In: 2015 IEEE International Conference on Advanced Intelligent Mechatronics (AIM). IEEE, July 2015,pp. 1496–1501. </a:t>
            </a:r>
            <a:r>
              <a:rPr lang="en-US" sz="1200" dirty="0" err="1">
                <a:latin typeface="Arial"/>
                <a:cs typeface="Arial"/>
              </a:rPr>
              <a:t>isbn</a:t>
            </a:r>
            <a:r>
              <a:rPr lang="en-US" sz="1200" dirty="0">
                <a:latin typeface="Arial"/>
                <a:cs typeface="Arial"/>
              </a:rPr>
              <a:t>: 978-1-4673-9107-8. </a:t>
            </a:r>
            <a:r>
              <a:rPr lang="en-US" sz="1200" dirty="0" err="1">
                <a:latin typeface="Arial"/>
                <a:cs typeface="Arial"/>
              </a:rPr>
              <a:t>doi</a:t>
            </a:r>
            <a:r>
              <a:rPr lang="en-US" sz="1200" dirty="0">
                <a:latin typeface="Arial"/>
                <a:cs typeface="Arial"/>
              </a:rPr>
              <a:t>: 10.1109/AIM.2015.7222753.url: </a:t>
            </a:r>
            <a:r>
              <a:rPr lang="en-US" sz="1200" dirty="0">
                <a:latin typeface="Arial"/>
                <a:cs typeface="Arial"/>
                <a:hlinkClick r:id="rId6"/>
              </a:rPr>
              <a:t>http://ieeexplore.ieee.org/document/7222753/</a:t>
            </a:r>
            <a:r>
              <a:rPr lang="en-US" sz="1200" dirty="0">
                <a:latin typeface="Arial"/>
                <a:cs typeface="Arial"/>
              </a:rPr>
              <a:t>.</a:t>
            </a:r>
            <a:endParaRPr lang="en-US" dirty="0">
              <a:latin typeface="Univers"/>
              <a:cs typeface="Arial"/>
            </a:endParaRPr>
          </a:p>
          <a:p>
            <a:pPr marL="457200" indent="-457200"/>
            <a:endParaRPr lang="en-US" sz="1200" dirty="0">
              <a:latin typeface="Arial"/>
              <a:cs typeface="Arial"/>
            </a:endParaRPr>
          </a:p>
          <a:p>
            <a:pPr marL="457200" indent="-457200"/>
            <a:r>
              <a:rPr lang="en-US" sz="1200" dirty="0" err="1">
                <a:latin typeface="Arial"/>
                <a:cs typeface="Arial"/>
              </a:rPr>
              <a:t>Xuange</a:t>
            </a:r>
            <a:r>
              <a:rPr lang="en-US" sz="1200" dirty="0">
                <a:latin typeface="Arial"/>
                <a:cs typeface="Arial"/>
              </a:rPr>
              <a:t> Peng and Ying Xiao. “An embedded electric meter based on </a:t>
            </a:r>
            <a:r>
              <a:rPr lang="en-US" sz="1200" dirty="0" err="1">
                <a:latin typeface="Arial"/>
                <a:cs typeface="Arial"/>
              </a:rPr>
              <a:t>bluetooth</a:t>
            </a:r>
            <a:r>
              <a:rPr lang="en-US" sz="1200" dirty="0">
                <a:latin typeface="Arial"/>
                <a:cs typeface="Arial"/>
              </a:rPr>
              <a:t> data acquisition system”. In: 2nd International Workshop on Education Technology and Computer Science, ETCS 2010. Vol. 1. 2010,pp. 667–670. </a:t>
            </a:r>
            <a:r>
              <a:rPr lang="en-US" sz="1200" dirty="0" err="1">
                <a:latin typeface="Arial"/>
                <a:cs typeface="Arial"/>
              </a:rPr>
              <a:t>isbn</a:t>
            </a:r>
            <a:r>
              <a:rPr lang="en-US" sz="1200" dirty="0">
                <a:latin typeface="Arial"/>
                <a:cs typeface="Arial"/>
              </a:rPr>
              <a:t>: 9780769539874. </a:t>
            </a:r>
            <a:r>
              <a:rPr lang="en-US" sz="1200" dirty="0" err="1">
                <a:latin typeface="Arial"/>
                <a:cs typeface="Arial"/>
              </a:rPr>
              <a:t>doi</a:t>
            </a:r>
            <a:r>
              <a:rPr lang="en-US" sz="1200" dirty="0">
                <a:latin typeface="Arial"/>
                <a:cs typeface="Arial"/>
              </a:rPr>
              <a:t>: 10.1109/ETCS.2010.624. </a:t>
            </a:r>
            <a:r>
              <a:rPr lang="en-US" sz="1200" dirty="0" err="1">
                <a:latin typeface="Arial"/>
                <a:cs typeface="Arial"/>
              </a:rPr>
              <a:t>url</a:t>
            </a:r>
            <a:r>
              <a:rPr lang="en-US" sz="1200" dirty="0">
                <a:latin typeface="Arial"/>
                <a:cs typeface="Arial"/>
              </a:rPr>
              <a:t>: https://</a:t>
            </a:r>
            <a:r>
              <a:rPr lang="en-US" sz="1200" dirty="0" err="1">
                <a:latin typeface="Arial"/>
                <a:cs typeface="Arial"/>
              </a:rPr>
              <a:t>ieeexplore.ieee.org</a:t>
            </a:r>
            <a:r>
              <a:rPr lang="en-US" sz="1200" dirty="0">
                <a:latin typeface="Arial"/>
                <a:cs typeface="Arial"/>
              </a:rPr>
              <a:t>/document/5458588.</a:t>
            </a:r>
          </a:p>
          <a:p>
            <a:pPr marL="457200" indent="-457200"/>
            <a:endParaRPr lang="en-US" sz="1200" dirty="0">
              <a:latin typeface="Arial"/>
              <a:cs typeface="Arial"/>
            </a:endParaRPr>
          </a:p>
          <a:p>
            <a:endParaRPr lang="en-US" sz="1200" dirty="0">
              <a:latin typeface="Arial"/>
              <a:cs typeface="Arial"/>
            </a:endParaRPr>
          </a:p>
        </p:txBody>
      </p:sp>
      <p:pic>
        <p:nvPicPr>
          <p:cNvPr id="7" name="Audio Recording May 3, 2023 at 6:04:53 PM">
            <a:hlinkClick r:id="" action="ppaction://media"/>
            <a:extLst>
              <a:ext uri="{FF2B5EF4-FFF2-40B4-BE49-F238E27FC236}">
                <a16:creationId xmlns:a16="http://schemas.microsoft.com/office/drawing/2014/main" id="{52A53767-9045-5027-E470-753669048FF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169400" y="5650258"/>
            <a:ext cx="812800" cy="812800"/>
          </a:xfrm>
          <a:prstGeom prst="rect">
            <a:avLst/>
          </a:prstGeom>
        </p:spPr>
      </p:pic>
    </p:spTree>
    <p:extLst>
      <p:ext uri="{BB962C8B-B14F-4D97-AF65-F5344CB8AC3E}">
        <p14:creationId xmlns:p14="http://schemas.microsoft.com/office/powerpoint/2010/main" val="14246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3776" y="1336390"/>
            <a:ext cx="6190412" cy="1182927"/>
          </a:xfrm>
        </p:spPr>
        <p:txBody>
          <a:bodyPr vert="horz" lIns="91440" tIns="45720" rIns="91440" bIns="45720" rtlCol="0" anchor="b">
            <a:normAutofit/>
          </a:bodyPr>
          <a:lstStyle/>
          <a:p>
            <a:r>
              <a:rPr lang="en-US" kern="1200">
                <a:solidFill>
                  <a:schemeClr val="tx1"/>
                </a:solidFill>
                <a:latin typeface="+mj-lt"/>
                <a:ea typeface="+mj-ea"/>
                <a:cs typeface="+mj-cs"/>
              </a:rPr>
              <a:t>Introduction</a:t>
            </a:r>
          </a:p>
        </p:txBody>
      </p:sp>
      <p:cxnSp>
        <p:nvCxnSpPr>
          <p:cNvPr id="20"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Real Time Welding</a:t>
            </a:r>
          </a:p>
        </p:txBody>
      </p:sp>
      <p:sp>
        <p:nvSpPr>
          <p:cNvPr id="2" name="TextBox 1">
            <a:extLst>
              <a:ext uri="{FF2B5EF4-FFF2-40B4-BE49-F238E27FC236}">
                <a16:creationId xmlns:a16="http://schemas.microsoft.com/office/drawing/2014/main" id="{BAC37454-2176-9A54-CE2D-BD3735930AA8}"/>
              </a:ext>
            </a:extLst>
          </p:cNvPr>
          <p:cNvSpPr txBox="1"/>
          <p:nvPr/>
        </p:nvSpPr>
        <p:spPr>
          <a:xfrm>
            <a:off x="803776" y="2829330"/>
            <a:ext cx="6190412" cy="33444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500" b="1"/>
              <a:t>POV Statement:</a:t>
            </a:r>
            <a:r>
              <a:rPr lang="en-US" sz="1500"/>
              <a:t> Welders need real-time data feedback because it will enhance the welders’ skills and reduce waste/time.</a:t>
            </a:r>
          </a:p>
          <a:p>
            <a:pPr marL="285750" indent="-228600">
              <a:lnSpc>
                <a:spcPct val="90000"/>
              </a:lnSpc>
              <a:spcAft>
                <a:spcPts val="600"/>
              </a:spcAft>
              <a:buFont typeface="Arial" panose="020B0604020202020204" pitchFamily="34" charset="0"/>
              <a:buChar char="•"/>
            </a:pPr>
            <a:r>
              <a:rPr lang="en-US" sz="1500"/>
              <a:t>With these goals set out we would like to create a system that easily attaches to an existing welder to get real time voltage and current readings along with travel speed and angle from other sensors. </a:t>
            </a:r>
          </a:p>
          <a:p>
            <a:pPr marL="285750" indent="-228600">
              <a:lnSpc>
                <a:spcPct val="90000"/>
              </a:lnSpc>
              <a:spcAft>
                <a:spcPts val="600"/>
              </a:spcAft>
              <a:buFont typeface="Arial" panose="020B0604020202020204" pitchFamily="34" charset="0"/>
              <a:buChar char="•"/>
            </a:pPr>
            <a:r>
              <a:rPr lang="en-US" sz="1500"/>
              <a:t>This will all be integrated into an easy-to-use smartphone app that wirelessly connects to the computers. </a:t>
            </a:r>
          </a:p>
          <a:p>
            <a:pPr marL="285750" indent="-228600">
              <a:lnSpc>
                <a:spcPct val="90000"/>
              </a:lnSpc>
              <a:spcAft>
                <a:spcPts val="600"/>
              </a:spcAft>
              <a:buFont typeface="Arial" panose="020B0604020202020204" pitchFamily="34" charset="0"/>
              <a:buChar char="•"/>
            </a:pPr>
            <a:r>
              <a:rPr lang="en-US" sz="1500"/>
              <a:t>Within the smartphone application the welder will be easily able to change the specifications of the weld that they are performing</a:t>
            </a:r>
          </a:p>
          <a:p>
            <a:pPr marL="285750" indent="-228600">
              <a:lnSpc>
                <a:spcPct val="90000"/>
              </a:lnSpc>
              <a:spcAft>
                <a:spcPts val="600"/>
              </a:spcAft>
              <a:buFont typeface="Arial" panose="020B0604020202020204" pitchFamily="34" charset="0"/>
              <a:buChar char="•"/>
            </a:pPr>
            <a:endParaRPr lang="en-US" sz="1500"/>
          </a:p>
        </p:txBody>
      </p:sp>
      <p:pic>
        <p:nvPicPr>
          <p:cNvPr id="6" name="Picture 6">
            <a:extLst>
              <a:ext uri="{FF2B5EF4-FFF2-40B4-BE49-F238E27FC236}">
                <a16:creationId xmlns:a16="http://schemas.microsoft.com/office/drawing/2014/main" id="{B16F46BD-4287-1EFA-FED3-A4A2B94C9E59}"/>
              </a:ext>
            </a:extLst>
          </p:cNvPr>
          <p:cNvPicPr>
            <a:picLocks noGrp="1" noChangeAspect="1"/>
          </p:cNvPicPr>
          <p:nvPr>
            <p:ph type="pic" sz="quarter" idx="13"/>
          </p:nvPr>
        </p:nvPicPr>
        <p:blipFill rotWithShape="1">
          <a:blip r:embed="rId6"/>
          <a:srcRect l="4590" r="25412" b="3"/>
          <a:stretch/>
        </p:blipFill>
        <p:spPr>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22"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9/3/20XX</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3</a:t>
            </a:fld>
            <a:endParaRPr lang="en-US"/>
          </a:p>
        </p:txBody>
      </p:sp>
      <p:pic>
        <p:nvPicPr>
          <p:cNvPr id="4" name="Audio Recording May 3, 2023 at 5:55:50 PM">
            <a:hlinkClick r:id="" action="ppaction://media"/>
            <a:extLst>
              <a:ext uri="{FF2B5EF4-FFF2-40B4-BE49-F238E27FC236}">
                <a16:creationId xmlns:a16="http://schemas.microsoft.com/office/drawing/2014/main" id="{EDD2C0ED-C8F3-4549-CB0B-DE201B4903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497323" y="5738357"/>
            <a:ext cx="812800" cy="812800"/>
          </a:xfrm>
          <a:prstGeom prst="rect">
            <a:avLst/>
          </a:prstGeom>
        </p:spPr>
      </p:pic>
    </p:spTree>
    <p:extLst>
      <p:ext uri="{BB962C8B-B14F-4D97-AF65-F5344CB8AC3E}">
        <p14:creationId xmlns:p14="http://schemas.microsoft.com/office/powerpoint/2010/main" val="3653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6950BFC3-D8DA-4A85-94F7-54DA5524770B}">
      <p188:commentRel xmlns:p188="http://schemas.microsoft.com/office/powerpoint/2018/8/main" r:id="rId5"/>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1099-B4F5-E72E-3BD8-1E11D2615423}"/>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A7E0441A-5BF8-B825-8291-B8514AAE61D0}"/>
              </a:ext>
            </a:extLst>
          </p:cNvPr>
          <p:cNvSpPr>
            <a:spLocks noGrp="1"/>
          </p:cNvSpPr>
          <p:nvPr>
            <p:ph idx="1"/>
          </p:nvPr>
        </p:nvSpPr>
        <p:spPr/>
        <p:txBody>
          <a:bodyPr vert="horz" lIns="91440" tIns="45720" rIns="91440" bIns="45720" rtlCol="0" anchor="t">
            <a:noAutofit/>
          </a:bodyPr>
          <a:lstStyle/>
          <a:p>
            <a:r>
              <a:rPr lang="en-US" sz="1500"/>
              <a:t>POV statement: </a:t>
            </a:r>
            <a:r>
              <a:rPr lang="en-US" sz="1500">
                <a:latin typeface="Univers"/>
                <a:ea typeface="+mn-lt"/>
                <a:cs typeface="Arial"/>
              </a:rPr>
              <a:t>The current welding process often lacks real-time feedback and monitoring, which can result in welds with poor quality and durability. The lack of immediate feedback on weld characteristics such as arc length, electrode angle, and travel speed can lead to inefficiencies and costly errors. Traditional methods off providing feedback, such as visual inspection or external measuring devices, can be time-consuming, impractical, and expensive. The evidence of these issues can be seen in our observations and interviews with people in the field.[3] With the arc created during the welding process if you try to take a picture or record anything with a normal camera it will become distorted and unusable causing us to produce different methods.  Therefore, the objective of this project is to develop a mobile application that connects to the main computer on the welder that handles the signals. That will then be passed to the users' headphones for real-time feedback. The application will provide audio signals to alert welders when there are deviations from the desired welding conditions, allowing them to make immediate adjustments to their welding techniques. The application will also have a database to store information about the welds, providing welders with a historical record of their welding work. Ultimately, the project aims to improve the efficiency and effectiveness of stick welding by providing real-time feedback to welders. The stakeholders for this project are the group members and our advisors. The users for this product would be new welders or welders that want to get better and know the soundness of their welds.</a:t>
            </a:r>
            <a:endParaRPr lang="en-US" sz="1500">
              <a:latin typeface="Univers"/>
            </a:endParaRPr>
          </a:p>
        </p:txBody>
      </p:sp>
      <p:sp>
        <p:nvSpPr>
          <p:cNvPr id="4" name="Date Placeholder 3">
            <a:extLst>
              <a:ext uri="{FF2B5EF4-FFF2-40B4-BE49-F238E27FC236}">
                <a16:creationId xmlns:a16="http://schemas.microsoft.com/office/drawing/2014/main" id="{2304E01A-4290-745D-7BD5-BA6DEF5F8487}"/>
              </a:ext>
            </a:extLst>
          </p:cNvPr>
          <p:cNvSpPr>
            <a:spLocks noGrp="1"/>
          </p:cNvSpPr>
          <p:nvPr>
            <p:ph type="dt" sz="half" idx="10"/>
          </p:nvPr>
        </p:nvSpPr>
        <p:spPr/>
        <p:txBody>
          <a:bodyPr/>
          <a:lstStyle/>
          <a:p>
            <a:r>
              <a:rPr lang="en-US"/>
              <a:t>9/3/20XX</a:t>
            </a:r>
          </a:p>
        </p:txBody>
      </p:sp>
      <p:sp>
        <p:nvSpPr>
          <p:cNvPr id="5" name="Footer Placeholder 4">
            <a:extLst>
              <a:ext uri="{FF2B5EF4-FFF2-40B4-BE49-F238E27FC236}">
                <a16:creationId xmlns:a16="http://schemas.microsoft.com/office/drawing/2014/main" id="{58658247-4419-D274-0777-5FE4F84DED56}"/>
              </a:ext>
            </a:extLst>
          </p:cNvPr>
          <p:cNvSpPr>
            <a:spLocks noGrp="1"/>
          </p:cNvSpPr>
          <p:nvPr>
            <p:ph type="ftr" sz="quarter" idx="11"/>
          </p:nvPr>
        </p:nvSpPr>
        <p:spPr/>
        <p:txBody>
          <a:bodyPr/>
          <a:lstStyle/>
          <a:p>
            <a:r>
              <a:rPr lang="en-US"/>
              <a:t>Real Time Welding</a:t>
            </a:r>
          </a:p>
        </p:txBody>
      </p:sp>
      <p:sp>
        <p:nvSpPr>
          <p:cNvPr id="6" name="Slide Number Placeholder 5">
            <a:extLst>
              <a:ext uri="{FF2B5EF4-FFF2-40B4-BE49-F238E27FC236}">
                <a16:creationId xmlns:a16="http://schemas.microsoft.com/office/drawing/2014/main" id="{16413012-54C7-B3B2-AC0F-73A110FBF66A}"/>
              </a:ext>
            </a:extLst>
          </p:cNvPr>
          <p:cNvSpPr>
            <a:spLocks noGrp="1"/>
          </p:cNvSpPr>
          <p:nvPr>
            <p:ph type="sldNum" sz="quarter" idx="12"/>
          </p:nvPr>
        </p:nvSpPr>
        <p:spPr/>
        <p:txBody>
          <a:bodyPr/>
          <a:lstStyle/>
          <a:p>
            <a:fld id="{D8DA9DAA-006C-4F4B-980E-E3DF019B24E2}" type="slidenum">
              <a:rPr lang="en-US" smtClean="0"/>
              <a:pPr/>
              <a:t>4</a:t>
            </a:fld>
            <a:endParaRPr lang="en-US"/>
          </a:p>
        </p:txBody>
      </p:sp>
      <p:pic>
        <p:nvPicPr>
          <p:cNvPr id="7" name="Audio Recording May 3, 2023 at 5:45:49 PM">
            <a:hlinkClick r:id="" action="ppaction://media"/>
            <a:extLst>
              <a:ext uri="{FF2B5EF4-FFF2-40B4-BE49-F238E27FC236}">
                <a16:creationId xmlns:a16="http://schemas.microsoft.com/office/drawing/2014/main" id="{D51699C8-8722-F6B6-F185-169313D468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82200" y="5364163"/>
            <a:ext cx="812800" cy="812800"/>
          </a:xfrm>
          <a:prstGeom prst="rect">
            <a:avLst/>
          </a:prstGeom>
        </p:spPr>
      </p:pic>
    </p:spTree>
    <p:extLst>
      <p:ext uri="{BB962C8B-B14F-4D97-AF65-F5344CB8AC3E}">
        <p14:creationId xmlns:p14="http://schemas.microsoft.com/office/powerpoint/2010/main" val="373615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6950BFC3-D8DA-4A85-94F7-54DA5524770B}">
      <p188:commentRel xmlns:p188="http://schemas.microsoft.com/office/powerpoint/2018/8/main" r:id="rId5"/>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4" name="Straight Connector 133">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36" name="Rectangle 13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F3FA511-9839-3262-E0C3-9D96F16641AA}"/>
              </a:ext>
            </a:extLst>
          </p:cNvPr>
          <p:cNvSpPr>
            <a:spLocks noGrp="1"/>
          </p:cNvSpPr>
          <p:nvPr>
            <p:ph type="title"/>
          </p:nvPr>
        </p:nvSpPr>
        <p:spPr>
          <a:xfrm>
            <a:off x="6657715" y="467271"/>
            <a:ext cx="4195674" cy="2052522"/>
          </a:xfrm>
        </p:spPr>
        <p:txBody>
          <a:bodyPr vert="horz" lIns="91440" tIns="45720" rIns="91440" bIns="45720" rtlCol="0" anchor="b">
            <a:normAutofit/>
          </a:bodyPr>
          <a:lstStyle/>
          <a:p>
            <a:pPr algn="l"/>
            <a:r>
              <a:rPr lang="en-US" kern="1200">
                <a:solidFill>
                  <a:schemeClr val="tx1"/>
                </a:solidFill>
                <a:latin typeface="+mj-lt"/>
                <a:ea typeface="+mj-ea"/>
                <a:cs typeface="+mj-cs"/>
              </a:rPr>
              <a:t>Research</a:t>
            </a:r>
          </a:p>
        </p:txBody>
      </p:sp>
      <p:sp>
        <p:nvSpPr>
          <p:cNvPr id="138" name="Freeform: Shape 137">
            <a:extLst>
              <a:ext uri="{FF2B5EF4-FFF2-40B4-BE49-F238E27FC236}">
                <a16:creationId xmlns:a16="http://schemas.microsoft.com/office/drawing/2014/main" id="{D0F14822-B1F1-4730-A131-C3416A790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50930" y="3942512"/>
            <a:ext cx="3238728" cy="2915488"/>
          </a:xfrm>
          <a:custGeom>
            <a:avLst/>
            <a:gdLst>
              <a:gd name="connsiteX0" fmla="*/ 1619364 w 3238728"/>
              <a:gd name="connsiteY0" fmla="*/ 0 h 2915488"/>
              <a:gd name="connsiteX1" fmla="*/ 3238728 w 3238728"/>
              <a:gd name="connsiteY1" fmla="*/ 1619364 h 2915488"/>
              <a:gd name="connsiteX2" fmla="*/ 2649430 w 3238728"/>
              <a:gd name="connsiteY2" fmla="*/ 2868944 h 2915488"/>
              <a:gd name="connsiteX3" fmla="*/ 2587188 w 3238728"/>
              <a:gd name="connsiteY3" fmla="*/ 2915488 h 2915488"/>
              <a:gd name="connsiteX4" fmla="*/ 651541 w 3238728"/>
              <a:gd name="connsiteY4" fmla="*/ 2915488 h 2915488"/>
              <a:gd name="connsiteX5" fmla="*/ 589298 w 3238728"/>
              <a:gd name="connsiteY5" fmla="*/ 2868944 h 2915488"/>
              <a:gd name="connsiteX6" fmla="*/ 0 w 3238728"/>
              <a:gd name="connsiteY6" fmla="*/ 1619364 h 2915488"/>
              <a:gd name="connsiteX7" fmla="*/ 1619364 w 3238728"/>
              <a:gd name="connsiteY7" fmla="*/ 0 h 29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728" h="2915488">
                <a:moveTo>
                  <a:pt x="1619364" y="0"/>
                </a:moveTo>
                <a:cubicBezTo>
                  <a:pt x="2513714" y="0"/>
                  <a:pt x="3238728" y="725014"/>
                  <a:pt x="3238728" y="1619364"/>
                </a:cubicBezTo>
                <a:cubicBezTo>
                  <a:pt x="3238728" y="2122436"/>
                  <a:pt x="3009329" y="2571929"/>
                  <a:pt x="2649430" y="2868944"/>
                </a:cubicBezTo>
                <a:lnTo>
                  <a:pt x="2587188" y="2915488"/>
                </a:lnTo>
                <a:lnTo>
                  <a:pt x="651541" y="2915488"/>
                </a:lnTo>
                <a:lnTo>
                  <a:pt x="589298" y="2868944"/>
                </a:lnTo>
                <a:cubicBezTo>
                  <a:pt x="229399" y="2571929"/>
                  <a:pt x="0" y="2122436"/>
                  <a:pt x="0" y="1619364"/>
                </a:cubicBezTo>
                <a:cubicBezTo>
                  <a:pt x="0" y="725014"/>
                  <a:pt x="725014" y="0"/>
                  <a:pt x="1619364" y="0"/>
                </a:cubicBezTo>
                <a:close/>
              </a:path>
            </a:pathLst>
          </a:cu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Freeform: Shape 139">
            <a:extLst>
              <a:ext uri="{FF2B5EF4-FFF2-40B4-BE49-F238E27FC236}">
                <a16:creationId xmlns:a16="http://schemas.microsoft.com/office/drawing/2014/main" id="{063F1D6B-3845-4F68-9803-39000080E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54502" cy="4167582"/>
          </a:xfrm>
          <a:custGeom>
            <a:avLst/>
            <a:gdLst>
              <a:gd name="connsiteX0" fmla="*/ 1209514 w 4154502"/>
              <a:gd name="connsiteY0" fmla="*/ 0 h 4167582"/>
              <a:gd name="connsiteX1" fmla="*/ 2782034 w 4154502"/>
              <a:gd name="connsiteY1" fmla="*/ 0 h 4167582"/>
              <a:gd name="connsiteX2" fmla="*/ 2836049 w 4154502"/>
              <a:gd name="connsiteY2" fmla="*/ 19770 h 4167582"/>
              <a:gd name="connsiteX3" fmla="*/ 4154502 w 4154502"/>
              <a:gd name="connsiteY3" fmla="*/ 2008854 h 4167582"/>
              <a:gd name="connsiteX4" fmla="*/ 1995774 w 4154502"/>
              <a:gd name="connsiteY4" fmla="*/ 4167582 h 4167582"/>
              <a:gd name="connsiteX5" fmla="*/ 6690 w 4154502"/>
              <a:gd name="connsiteY5" fmla="*/ 2849129 h 4167582"/>
              <a:gd name="connsiteX6" fmla="*/ 0 w 4154502"/>
              <a:gd name="connsiteY6" fmla="*/ 2830852 h 4167582"/>
              <a:gd name="connsiteX7" fmla="*/ 0 w 4154502"/>
              <a:gd name="connsiteY7" fmla="*/ 1186857 h 4167582"/>
              <a:gd name="connsiteX8" fmla="*/ 6690 w 4154502"/>
              <a:gd name="connsiteY8" fmla="*/ 1168580 h 4167582"/>
              <a:gd name="connsiteX9" fmla="*/ 1155500 w 4154502"/>
              <a:gd name="connsiteY9" fmla="*/ 19770 h 416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4502" h="4167582">
                <a:moveTo>
                  <a:pt x="1209514" y="0"/>
                </a:moveTo>
                <a:lnTo>
                  <a:pt x="2782034" y="0"/>
                </a:lnTo>
                <a:lnTo>
                  <a:pt x="2836049" y="19770"/>
                </a:lnTo>
                <a:cubicBezTo>
                  <a:pt x="3610849" y="347482"/>
                  <a:pt x="4154502" y="1114679"/>
                  <a:pt x="4154502" y="2008854"/>
                </a:cubicBezTo>
                <a:cubicBezTo>
                  <a:pt x="4154502" y="3201087"/>
                  <a:pt x="3188007" y="4167582"/>
                  <a:pt x="1995774" y="4167582"/>
                </a:cubicBezTo>
                <a:cubicBezTo>
                  <a:pt x="1101599" y="4167582"/>
                  <a:pt x="334402" y="3623929"/>
                  <a:pt x="6690" y="2849129"/>
                </a:cubicBezTo>
                <a:lnTo>
                  <a:pt x="0" y="2830852"/>
                </a:lnTo>
                <a:lnTo>
                  <a:pt x="0" y="1186857"/>
                </a:lnTo>
                <a:lnTo>
                  <a:pt x="6690" y="1168580"/>
                </a:lnTo>
                <a:cubicBezTo>
                  <a:pt x="225165" y="652046"/>
                  <a:pt x="638966" y="238245"/>
                  <a:pt x="1155500" y="19770"/>
                </a:cubicBezTo>
                <a:close/>
              </a:path>
            </a:pathLst>
          </a:cu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0" name="Picture 40" descr="Icon&#10;&#10;Description automatically generated">
            <a:extLst>
              <a:ext uri="{FF2B5EF4-FFF2-40B4-BE49-F238E27FC236}">
                <a16:creationId xmlns:a16="http://schemas.microsoft.com/office/drawing/2014/main" id="{D56B46C7-689A-8F44-EB65-8441E21F2837}"/>
              </a:ext>
            </a:extLst>
          </p:cNvPr>
          <p:cNvPicPr>
            <a:picLocks noGrp="1" noChangeAspect="1"/>
          </p:cNvPicPr>
          <p:nvPr>
            <p:ph type="pic" sz="quarter" idx="15"/>
          </p:nvPr>
        </p:nvPicPr>
        <p:blipFill rotWithShape="1">
          <a:blip r:embed="rId5"/>
          <a:srcRect t="886" r="3" b="2589"/>
          <a:stretch/>
        </p:blipFill>
        <p:spPr>
          <a:xfrm>
            <a:off x="-2" y="10"/>
            <a:ext cx="4317456" cy="4167571"/>
          </a:xfrm>
          <a:custGeom>
            <a:avLst/>
            <a:gdLst/>
            <a:ahLst/>
            <a:cxnLst/>
            <a:rect l="l" t="t" r="r" b="b"/>
            <a:pathLst>
              <a:path w="4317456" h="4167581">
                <a:moveTo>
                  <a:pt x="1372466" y="0"/>
                </a:moveTo>
                <a:lnTo>
                  <a:pt x="2944990" y="0"/>
                </a:lnTo>
                <a:lnTo>
                  <a:pt x="2999002" y="19769"/>
                </a:lnTo>
                <a:cubicBezTo>
                  <a:pt x="3773802" y="347482"/>
                  <a:pt x="4317456" y="1114680"/>
                  <a:pt x="4317456" y="2008853"/>
                </a:cubicBezTo>
                <a:cubicBezTo>
                  <a:pt x="4317456" y="3201085"/>
                  <a:pt x="3350960" y="4167581"/>
                  <a:pt x="2158728" y="4167581"/>
                </a:cubicBezTo>
                <a:cubicBezTo>
                  <a:pt x="966497" y="4167581"/>
                  <a:pt x="0" y="3201085"/>
                  <a:pt x="0" y="2008853"/>
                </a:cubicBezTo>
                <a:cubicBezTo>
                  <a:pt x="0" y="1114680"/>
                  <a:pt x="543654" y="347482"/>
                  <a:pt x="1318454" y="19769"/>
                </a:cubicBezTo>
                <a:close/>
              </a:path>
            </a:pathLst>
          </a:custGeom>
        </p:spPr>
      </p:pic>
      <p:sp>
        <p:nvSpPr>
          <p:cNvPr id="14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8953" y="17716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4045" y="3208746"/>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0" name="Text Placeholder 9">
            <a:extLst>
              <a:ext uri="{FF2B5EF4-FFF2-40B4-BE49-F238E27FC236}">
                <a16:creationId xmlns:a16="http://schemas.microsoft.com/office/drawing/2014/main" id="{4E9361B8-9D26-32C0-102E-6ACEB5CD586E}"/>
              </a:ext>
            </a:extLst>
          </p:cNvPr>
          <p:cNvSpPr>
            <a:spLocks noGrp="1"/>
          </p:cNvSpPr>
          <p:nvPr>
            <p:ph type="body" sz="quarter" idx="13"/>
          </p:nvPr>
        </p:nvSpPr>
        <p:spPr>
          <a:xfrm>
            <a:off x="6657715" y="2990818"/>
            <a:ext cx="4195675" cy="2913872"/>
          </a:xfrm>
        </p:spPr>
        <p:txBody>
          <a:bodyPr vert="horz" lIns="91440" tIns="45720" rIns="91440" bIns="45720" rtlCol="0" anchor="t">
            <a:normAutofit/>
          </a:bodyPr>
          <a:lstStyle/>
          <a:p>
            <a:pPr marL="285750" indent="-228600" algn="l">
              <a:buFont typeface="Arial" panose="020B0604020202020204" pitchFamily="34" charset="0"/>
              <a:buChar char="•"/>
            </a:pPr>
            <a:r>
              <a:rPr lang="en-US">
                <a:solidFill>
                  <a:schemeClr val="tx1"/>
                </a:solidFill>
              </a:rPr>
              <a:t>Use of primary sources </a:t>
            </a:r>
          </a:p>
          <a:p>
            <a:pPr lvl="1"/>
            <a:r>
              <a:rPr lang="en-US" sz="1800"/>
              <a:t>Articles and Literature </a:t>
            </a:r>
          </a:p>
          <a:p>
            <a:pPr lvl="1"/>
            <a:r>
              <a:rPr lang="en-US" sz="1800"/>
              <a:t>Welding Shop visits</a:t>
            </a:r>
          </a:p>
          <a:p>
            <a:pPr lvl="1"/>
            <a:r>
              <a:rPr lang="en-US" sz="1800"/>
              <a:t>Interviews</a:t>
            </a:r>
          </a:p>
          <a:p>
            <a:pPr lvl="2"/>
            <a:r>
              <a:rPr lang="en-US" sz="1800"/>
              <a:t>Consumers</a:t>
            </a:r>
          </a:p>
          <a:p>
            <a:pPr lvl="2"/>
            <a:r>
              <a:rPr lang="en-US" sz="1800"/>
              <a:t>Investors</a:t>
            </a:r>
          </a:p>
          <a:p>
            <a:pPr lvl="2"/>
            <a:endParaRPr lang="en-US" sz="1800"/>
          </a:p>
          <a:p>
            <a:pPr lvl="1"/>
            <a:endParaRPr lang="en-US" sz="1800"/>
          </a:p>
          <a:p>
            <a:pPr lvl="1"/>
            <a:endParaRPr lang="en-US" sz="1800"/>
          </a:p>
          <a:p>
            <a:pPr indent="-228600" algn="l">
              <a:buFont typeface="Arial" panose="020B0604020202020204" pitchFamily="34" charset="0"/>
              <a:buChar char="•"/>
            </a:pPr>
            <a:endParaRPr lang="en-US">
              <a:solidFill>
                <a:schemeClr val="tx1"/>
              </a:solidFill>
            </a:endParaRPr>
          </a:p>
          <a:p>
            <a:pPr indent="-228600" algn="l">
              <a:buFont typeface="Arial" panose="020B0604020202020204" pitchFamily="34" charset="0"/>
              <a:buChar char="•"/>
            </a:pPr>
            <a:endParaRPr lang="en-US">
              <a:solidFill>
                <a:schemeClr val="tx1"/>
              </a:solidFill>
            </a:endParaRPr>
          </a:p>
        </p:txBody>
      </p:sp>
      <p:sp>
        <p:nvSpPr>
          <p:cNvPr id="8" name="Footer Placeholder 7">
            <a:extLst>
              <a:ext uri="{FF2B5EF4-FFF2-40B4-BE49-F238E27FC236}">
                <a16:creationId xmlns:a16="http://schemas.microsoft.com/office/drawing/2014/main" id="{1E911038-D346-C817-CE68-67D6856FEBEF}"/>
              </a:ext>
            </a:extLst>
          </p:cNvPr>
          <p:cNvSpPr>
            <a:spLocks noGrp="1"/>
          </p:cNvSpPr>
          <p:nvPr>
            <p:ph type="ftr" sz="quarter" idx="11"/>
          </p:nvPr>
        </p:nvSpPr>
        <p:spPr>
          <a:xfrm rot="16200000">
            <a:off x="9812115" y="1591485"/>
            <a:ext cx="3548094" cy="365125"/>
          </a:xfrm>
        </p:spPr>
        <p:txBody>
          <a:bodyPr vert="horz" lIns="91440" tIns="45720" rIns="91440" bIns="45720" rtlCol="0" anchor="ctr">
            <a:normAutofit/>
          </a:bodyPr>
          <a:lstStyle/>
          <a:p>
            <a:pPr>
              <a:spcAft>
                <a:spcPts val="600"/>
              </a:spcAft>
            </a:pPr>
            <a:r>
              <a:rPr lang="en-US">
                <a:solidFill>
                  <a:schemeClr val="accent2"/>
                </a:solidFill>
              </a:rPr>
              <a:t>Real Time Welding</a:t>
            </a:r>
            <a:endParaRPr lang="en-US">
              <a:solidFill>
                <a:schemeClr val="accent2"/>
              </a:solidFill>
              <a:ea typeface="+mn-ea"/>
              <a:cs typeface="+mn-cs"/>
            </a:endParaRPr>
          </a:p>
        </p:txBody>
      </p:sp>
      <p:sp>
        <p:nvSpPr>
          <p:cNvPr id="14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3825" y="4368981"/>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7" name="Date Placeholder 6">
            <a:extLst>
              <a:ext uri="{FF2B5EF4-FFF2-40B4-BE49-F238E27FC236}">
                <a16:creationId xmlns:a16="http://schemas.microsoft.com/office/drawing/2014/main" id="{9266C6BC-CA5A-B19D-CE7D-B482CC60B61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accent2"/>
                </a:solidFill>
              </a:rPr>
              <a:t>9/3/20XX</a:t>
            </a:r>
          </a:p>
        </p:txBody>
      </p:sp>
      <p:pic>
        <p:nvPicPr>
          <p:cNvPr id="43" name="Picture 44" descr="A picture containing dark, night sky&#10;&#10;Description automatically generated">
            <a:extLst>
              <a:ext uri="{FF2B5EF4-FFF2-40B4-BE49-F238E27FC236}">
                <a16:creationId xmlns:a16="http://schemas.microsoft.com/office/drawing/2014/main" id="{6D9B0767-93CD-B984-F95C-84335BFFC6F1}"/>
              </a:ext>
            </a:extLst>
          </p:cNvPr>
          <p:cNvPicPr>
            <a:picLocks noGrp="1" noChangeAspect="1"/>
          </p:cNvPicPr>
          <p:nvPr>
            <p:ph type="pic" sz="quarter" idx="14"/>
          </p:nvPr>
        </p:nvPicPr>
        <p:blipFill rotWithShape="1">
          <a:blip r:embed="rId6"/>
          <a:srcRect l="10014" r="24998" b="-3"/>
          <a:stretch/>
        </p:blipFill>
        <p:spPr>
          <a:xfrm>
            <a:off x="2767504" y="3942512"/>
            <a:ext cx="3238727" cy="2915488"/>
          </a:xfrm>
          <a:custGeom>
            <a:avLst/>
            <a:gdLst/>
            <a:ahLst/>
            <a:cxnLst/>
            <a:rect l="l" t="t" r="r" b="b"/>
            <a:pathLst>
              <a:path w="3238727" h="2915488">
                <a:moveTo>
                  <a:pt x="1619364" y="0"/>
                </a:moveTo>
                <a:cubicBezTo>
                  <a:pt x="2513714" y="0"/>
                  <a:pt x="3238727" y="725014"/>
                  <a:pt x="3238727" y="1619364"/>
                </a:cubicBezTo>
                <a:cubicBezTo>
                  <a:pt x="3238727" y="2122436"/>
                  <a:pt x="3009328" y="2571928"/>
                  <a:pt x="2649429" y="2868943"/>
                </a:cubicBezTo>
                <a:lnTo>
                  <a:pt x="2587186" y="2915488"/>
                </a:lnTo>
                <a:lnTo>
                  <a:pt x="651541" y="2915488"/>
                </a:lnTo>
                <a:lnTo>
                  <a:pt x="589298" y="2868943"/>
                </a:lnTo>
                <a:cubicBezTo>
                  <a:pt x="229399" y="2571928"/>
                  <a:pt x="0" y="2122436"/>
                  <a:pt x="0" y="1619364"/>
                </a:cubicBezTo>
                <a:cubicBezTo>
                  <a:pt x="0" y="725014"/>
                  <a:pt x="725014" y="0"/>
                  <a:pt x="1619364" y="0"/>
                </a:cubicBezTo>
                <a:close/>
              </a:path>
            </a:pathLst>
          </a:custGeom>
        </p:spPr>
      </p:pic>
      <p:sp>
        <p:nvSpPr>
          <p:cNvPr id="9" name="Slide Number Placeholder 8">
            <a:extLst>
              <a:ext uri="{FF2B5EF4-FFF2-40B4-BE49-F238E27FC236}">
                <a16:creationId xmlns:a16="http://schemas.microsoft.com/office/drawing/2014/main" id="{56C9B9C3-63C0-5C7A-B037-BD87C97210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accent2"/>
                </a:solidFill>
              </a:rPr>
              <a:pPr>
                <a:spcAft>
                  <a:spcPts val="600"/>
                </a:spcAft>
              </a:pPr>
              <a:t>5</a:t>
            </a:fld>
            <a:endParaRPr lang="en-US">
              <a:solidFill>
                <a:schemeClr val="accent2"/>
              </a:solidFill>
            </a:endParaRPr>
          </a:p>
        </p:txBody>
      </p:sp>
      <p:cxnSp>
        <p:nvCxnSpPr>
          <p:cNvPr id="148" name="Straight Connector 14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2" name="Audio Recording May 3, 2023 at 6:15:18 PM">
            <a:hlinkClick r:id="" action="ppaction://media"/>
            <a:extLst>
              <a:ext uri="{FF2B5EF4-FFF2-40B4-BE49-F238E27FC236}">
                <a16:creationId xmlns:a16="http://schemas.microsoft.com/office/drawing/2014/main" id="{72F1699A-325C-E556-14FA-77FD9605D3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18096" y="4753753"/>
            <a:ext cx="812800" cy="812800"/>
          </a:xfrm>
          <a:prstGeom prst="rect">
            <a:avLst/>
          </a:prstGeom>
        </p:spPr>
      </p:pic>
    </p:spTree>
    <p:extLst>
      <p:ext uri="{BB962C8B-B14F-4D97-AF65-F5344CB8AC3E}">
        <p14:creationId xmlns:p14="http://schemas.microsoft.com/office/powerpoint/2010/main" val="203800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70B81-C2B7-E1EE-823E-28B9D240334F}"/>
              </a:ext>
            </a:extLst>
          </p:cNvPr>
          <p:cNvSpPr>
            <a:spLocks noGrp="1"/>
          </p:cNvSpPr>
          <p:nvPr>
            <p:ph type="title"/>
          </p:nvPr>
        </p:nvSpPr>
        <p:spPr>
          <a:xfrm>
            <a:off x="803776" y="1336390"/>
            <a:ext cx="6190412" cy="1182927"/>
          </a:xfrm>
        </p:spPr>
        <p:txBody>
          <a:bodyPr anchor="b">
            <a:normAutofit/>
          </a:bodyPr>
          <a:lstStyle/>
          <a:p>
            <a:r>
              <a:rPr lang="en-US"/>
              <a:t>Literature Review</a:t>
            </a:r>
          </a:p>
        </p:txBody>
      </p:sp>
      <p:cxnSp>
        <p:nvCxnSpPr>
          <p:cNvPr id="22"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773836-F143-3BEE-13D3-AEB36BC84F59}"/>
              </a:ext>
            </a:extLst>
          </p:cNvPr>
          <p:cNvSpPr>
            <a:spLocks noGrp="1"/>
          </p:cNvSpPr>
          <p:nvPr>
            <p:ph idx="1"/>
          </p:nvPr>
        </p:nvSpPr>
        <p:spPr>
          <a:xfrm>
            <a:off x="803776" y="2829330"/>
            <a:ext cx="6190412" cy="3344459"/>
          </a:xfrm>
        </p:spPr>
        <p:txBody>
          <a:bodyPr vert="horz" lIns="91440" tIns="45720" rIns="91440" bIns="45720" rtlCol="0" anchor="t">
            <a:normAutofit/>
          </a:bodyPr>
          <a:lstStyle/>
          <a:p>
            <a:r>
              <a:rPr lang="en-US" sz="1800"/>
              <a:t>Thermal Imagining can be utilized to determine the quality of a weld. Photographing weldments directly after they are welded provides the best results (IEEE, Li).</a:t>
            </a:r>
          </a:p>
          <a:p>
            <a:r>
              <a:rPr lang="en-US" sz="1800"/>
              <a:t>The importance of DC voltage measurement devices and how factors such as internally generated heat can cause inaccuracies (ICEPE-ST, Tingting).</a:t>
            </a:r>
          </a:p>
          <a:p>
            <a:r>
              <a:rPr lang="en-US" sz="1800"/>
              <a:t>Weld pool analysis using UV and IR sensors can measure plasma intensity to determine tensile strength (IEEE, Kang).</a:t>
            </a:r>
          </a:p>
        </p:txBody>
      </p:sp>
      <p:pic>
        <p:nvPicPr>
          <p:cNvPr id="6" name="Picture 6" descr="Diagram&#10;&#10;Description automatically generated">
            <a:extLst>
              <a:ext uri="{FF2B5EF4-FFF2-40B4-BE49-F238E27FC236}">
                <a16:creationId xmlns:a16="http://schemas.microsoft.com/office/drawing/2014/main" id="{885F2237-6989-D306-8A98-BB887FF22BCA}"/>
              </a:ext>
            </a:extLst>
          </p:cNvPr>
          <p:cNvPicPr>
            <a:picLocks noChangeAspect="1"/>
          </p:cNvPicPr>
          <p:nvPr/>
        </p:nvPicPr>
        <p:blipFill>
          <a:blip r:embed="rId5"/>
          <a:stretch>
            <a:fillRect/>
          </a:stretch>
        </p:blipFill>
        <p:spPr>
          <a:xfrm>
            <a:off x="7755107" y="1322558"/>
            <a:ext cx="3217333" cy="2107611"/>
          </a:xfrm>
          <a:prstGeom prst="rect">
            <a:avLst/>
          </a:prstGeom>
        </p:spPr>
      </p:pic>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5" name="Picture 5" descr="A picture containing oven, clouds&#10;&#10;Description automatically generated">
            <a:extLst>
              <a:ext uri="{FF2B5EF4-FFF2-40B4-BE49-F238E27FC236}">
                <a16:creationId xmlns:a16="http://schemas.microsoft.com/office/drawing/2014/main" id="{F50B05E0-C981-406D-38BB-FA2B9375A0EF}"/>
              </a:ext>
            </a:extLst>
          </p:cNvPr>
          <p:cNvPicPr>
            <a:picLocks noChangeAspect="1"/>
          </p:cNvPicPr>
          <p:nvPr/>
        </p:nvPicPr>
        <p:blipFill>
          <a:blip r:embed="rId6"/>
          <a:stretch>
            <a:fillRect/>
          </a:stretch>
        </p:blipFill>
        <p:spPr>
          <a:xfrm>
            <a:off x="7755107" y="4392681"/>
            <a:ext cx="3217333" cy="1399539"/>
          </a:xfrm>
          <a:prstGeom prst="rect">
            <a:avLst/>
          </a:prstGeom>
        </p:spPr>
      </p:pic>
      <p:sp>
        <p:nvSpPr>
          <p:cNvPr id="4" name="Slide Number Placeholder 3">
            <a:extLst>
              <a:ext uri="{FF2B5EF4-FFF2-40B4-BE49-F238E27FC236}">
                <a16:creationId xmlns:a16="http://schemas.microsoft.com/office/drawing/2014/main" id="{E8371526-3F90-B2D2-8C00-00D2A090AA8F}"/>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6</a:t>
            </a:fld>
            <a:endParaRPr lang="en-US">
              <a:solidFill>
                <a:schemeClr val="accent2"/>
              </a:solidFill>
            </a:endParaRPr>
          </a:p>
        </p:txBody>
      </p:sp>
      <p:pic>
        <p:nvPicPr>
          <p:cNvPr id="7" name="Audio Recording May 3, 2023 at 6:07:22 PM">
            <a:hlinkClick r:id="" action="ppaction://media"/>
            <a:extLst>
              <a:ext uri="{FF2B5EF4-FFF2-40B4-BE49-F238E27FC236}">
                <a16:creationId xmlns:a16="http://schemas.microsoft.com/office/drawing/2014/main" id="{FDF75C03-BC31-C6D4-5B49-5ADC480563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35652" y="5903760"/>
            <a:ext cx="812800" cy="812800"/>
          </a:xfrm>
          <a:prstGeom prst="rect">
            <a:avLst/>
          </a:prstGeom>
        </p:spPr>
      </p:pic>
    </p:spTree>
    <p:extLst>
      <p:ext uri="{BB962C8B-B14F-4D97-AF65-F5344CB8AC3E}">
        <p14:creationId xmlns:p14="http://schemas.microsoft.com/office/powerpoint/2010/main" val="27025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9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514F-95BF-D7DC-6CA1-0FFA6559788C}"/>
              </a:ext>
            </a:extLst>
          </p:cNvPr>
          <p:cNvSpPr>
            <a:spLocks noGrp="1"/>
          </p:cNvSpPr>
          <p:nvPr>
            <p:ph type="title"/>
          </p:nvPr>
        </p:nvSpPr>
        <p:spPr/>
        <p:txBody>
          <a:bodyPr/>
          <a:lstStyle/>
          <a:p>
            <a:r>
              <a:rPr lang="en-US"/>
              <a:t>Observations</a:t>
            </a:r>
          </a:p>
        </p:txBody>
      </p:sp>
      <p:sp>
        <p:nvSpPr>
          <p:cNvPr id="3" name="Content Placeholder 2">
            <a:extLst>
              <a:ext uri="{FF2B5EF4-FFF2-40B4-BE49-F238E27FC236}">
                <a16:creationId xmlns:a16="http://schemas.microsoft.com/office/drawing/2014/main" id="{462FF9A8-2372-E905-6502-64DC19A9A351}"/>
              </a:ext>
            </a:extLst>
          </p:cNvPr>
          <p:cNvSpPr>
            <a:spLocks noGrp="1"/>
          </p:cNvSpPr>
          <p:nvPr>
            <p:ph idx="1"/>
          </p:nvPr>
        </p:nvSpPr>
        <p:spPr/>
        <p:txBody>
          <a:bodyPr vert="horz" lIns="91440" tIns="45720" rIns="91440" bIns="45720" rtlCol="0" anchor="t">
            <a:normAutofit/>
          </a:bodyPr>
          <a:lstStyle/>
          <a:p>
            <a:r>
              <a:rPr lang="en-US" dirty="0"/>
              <a:t>We learned that welders don't have enough information while welding</a:t>
            </a:r>
          </a:p>
          <a:p>
            <a:r>
              <a:rPr lang="en-US" dirty="0"/>
              <a:t>We saw how difficult it is to weld without more information and how helpful having the information is to improve some of the welds</a:t>
            </a:r>
          </a:p>
          <a:p>
            <a:r>
              <a:rPr lang="en-US" dirty="0"/>
              <a:t>We learned about how much variation there is in welding and how we will have to input a lot of customization </a:t>
            </a:r>
          </a:p>
          <a:p>
            <a:endParaRPr lang="en-US" dirty="0"/>
          </a:p>
        </p:txBody>
      </p:sp>
      <p:sp>
        <p:nvSpPr>
          <p:cNvPr id="4" name="Slide Number Placeholder 3">
            <a:extLst>
              <a:ext uri="{FF2B5EF4-FFF2-40B4-BE49-F238E27FC236}">
                <a16:creationId xmlns:a16="http://schemas.microsoft.com/office/drawing/2014/main" id="{2C27576A-6609-7A2F-70E8-7A0E59108DFF}"/>
              </a:ext>
            </a:extLst>
          </p:cNvPr>
          <p:cNvSpPr>
            <a:spLocks noGrp="1"/>
          </p:cNvSpPr>
          <p:nvPr>
            <p:ph type="sldNum" sz="quarter" idx="12"/>
          </p:nvPr>
        </p:nvSpPr>
        <p:spPr/>
        <p:txBody>
          <a:bodyPr/>
          <a:lstStyle/>
          <a:p>
            <a:fld id="{D8DA9DAA-006C-4F4B-980E-E3DF019B24E2}" type="slidenum">
              <a:rPr lang="en-US" smtClean="0"/>
              <a:t>7</a:t>
            </a:fld>
            <a:endParaRPr lang="en-US"/>
          </a:p>
        </p:txBody>
      </p:sp>
      <p:pic>
        <p:nvPicPr>
          <p:cNvPr id="5" name="Audio Recording May 3, 2023 at 5:56:50 PM">
            <a:hlinkClick r:id="" action="ppaction://media"/>
            <a:extLst>
              <a:ext uri="{FF2B5EF4-FFF2-40B4-BE49-F238E27FC236}">
                <a16:creationId xmlns:a16="http://schemas.microsoft.com/office/drawing/2014/main" id="{F874981E-3B87-69C3-116B-9F46AF968A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82200" y="5440363"/>
            <a:ext cx="812800" cy="812800"/>
          </a:xfrm>
          <a:prstGeom prst="rect">
            <a:avLst/>
          </a:prstGeom>
        </p:spPr>
      </p:pic>
    </p:spTree>
    <p:extLst>
      <p:ext uri="{BB962C8B-B14F-4D97-AF65-F5344CB8AC3E}">
        <p14:creationId xmlns:p14="http://schemas.microsoft.com/office/powerpoint/2010/main" val="249775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6950BFC3-D8DA-4A85-94F7-54DA5524770B}">
      <p188:commentRel xmlns:p188="http://schemas.microsoft.com/office/powerpoint/2018/8/main" r:id="rId5"/>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BDC82-08DC-6AB5-6F5F-E084B189040D}"/>
              </a:ext>
            </a:extLst>
          </p:cNvPr>
          <p:cNvSpPr>
            <a:spLocks noGrp="1"/>
          </p:cNvSpPr>
          <p:nvPr>
            <p:ph type="title"/>
          </p:nvPr>
        </p:nvSpPr>
        <p:spPr/>
        <p:txBody>
          <a:bodyPr/>
          <a:lstStyle/>
          <a:p>
            <a:r>
              <a:rPr lang="en-US"/>
              <a:t>Interviews</a:t>
            </a:r>
          </a:p>
        </p:txBody>
      </p:sp>
      <p:sp>
        <p:nvSpPr>
          <p:cNvPr id="3" name="Content Placeholder 2">
            <a:extLst>
              <a:ext uri="{FF2B5EF4-FFF2-40B4-BE49-F238E27FC236}">
                <a16:creationId xmlns:a16="http://schemas.microsoft.com/office/drawing/2014/main" id="{CEE59DA8-5291-77F5-B314-C4559D590437}"/>
              </a:ext>
            </a:extLst>
          </p:cNvPr>
          <p:cNvSpPr>
            <a:spLocks noGrp="1"/>
          </p:cNvSpPr>
          <p:nvPr>
            <p:ph idx="1"/>
          </p:nvPr>
        </p:nvSpPr>
        <p:spPr/>
        <p:txBody>
          <a:bodyPr vert="horz" lIns="91440" tIns="45720" rIns="91440" bIns="45720" rtlCol="0" anchor="t">
            <a:normAutofit/>
          </a:bodyPr>
          <a:lstStyle/>
          <a:p>
            <a:r>
              <a:rPr lang="en-US"/>
              <a:t>Learned the problems people who would use our product have</a:t>
            </a:r>
          </a:p>
          <a:p>
            <a:pPr lvl="1"/>
            <a:r>
              <a:rPr lang="en-US"/>
              <a:t>Jason Keely's problem – variability of flux stick that can affect weld</a:t>
            </a:r>
          </a:p>
          <a:p>
            <a:pPr lvl="1"/>
            <a:r>
              <a:rPr lang="en-US"/>
              <a:t>Eduardo Vega's problem – welds are poor due to the wrong angle at times </a:t>
            </a:r>
          </a:p>
          <a:p>
            <a:r>
              <a:rPr lang="en-US"/>
              <a:t>Most Valuable Insights</a:t>
            </a:r>
          </a:p>
          <a:p>
            <a:pPr lvl="1"/>
            <a:r>
              <a:rPr lang="en-US"/>
              <a:t>Kyle </a:t>
            </a:r>
            <a:r>
              <a:rPr lang="en-US" err="1"/>
              <a:t>Juretus</a:t>
            </a:r>
            <a:r>
              <a:rPr lang="en-US"/>
              <a:t>' Insight – Use of </a:t>
            </a:r>
            <a:r>
              <a:rPr lang="en-US">
                <a:ea typeface="+mn-lt"/>
                <a:cs typeface="+mn-lt"/>
              </a:rPr>
              <a:t>small raspberry pi but should first work on connecting with a Bluetooth modulation </a:t>
            </a:r>
          </a:p>
          <a:p>
            <a:pPr lvl="1"/>
            <a:r>
              <a:rPr lang="en-US">
                <a:ea typeface="+mn-lt"/>
                <a:cs typeface="+mn-lt"/>
              </a:rPr>
              <a:t>Jonathan Kim's Insight  - benefits of laser beam welding is fuses two metals together into one, deep penetration, and high speed</a:t>
            </a:r>
          </a:p>
        </p:txBody>
      </p:sp>
      <p:sp>
        <p:nvSpPr>
          <p:cNvPr id="4" name="Slide Number Placeholder 3">
            <a:extLst>
              <a:ext uri="{FF2B5EF4-FFF2-40B4-BE49-F238E27FC236}">
                <a16:creationId xmlns:a16="http://schemas.microsoft.com/office/drawing/2014/main" id="{EC9305B8-92B8-3321-838C-C74832C4DC23}"/>
              </a:ext>
            </a:extLst>
          </p:cNvPr>
          <p:cNvSpPr>
            <a:spLocks noGrp="1"/>
          </p:cNvSpPr>
          <p:nvPr>
            <p:ph type="sldNum" sz="quarter" idx="12"/>
          </p:nvPr>
        </p:nvSpPr>
        <p:spPr/>
        <p:txBody>
          <a:bodyPr/>
          <a:lstStyle/>
          <a:p>
            <a:fld id="{D8DA9DAA-006C-4F4B-980E-E3DF019B24E2}" type="slidenum">
              <a:rPr lang="en-US" smtClean="0"/>
              <a:t>8</a:t>
            </a:fld>
            <a:endParaRPr lang="en-US"/>
          </a:p>
        </p:txBody>
      </p:sp>
      <p:pic>
        <p:nvPicPr>
          <p:cNvPr id="5" name="Audio Recording May 3, 2023 at 6:19:30 PM">
            <a:hlinkClick r:id="" action="ppaction://media"/>
            <a:extLst>
              <a:ext uri="{FF2B5EF4-FFF2-40B4-BE49-F238E27FC236}">
                <a16:creationId xmlns:a16="http://schemas.microsoft.com/office/drawing/2014/main" id="{2B86244A-D90C-FA02-9212-7EC500368F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0600" y="5749303"/>
            <a:ext cx="812800" cy="812800"/>
          </a:xfrm>
          <a:prstGeom prst="rect">
            <a:avLst/>
          </a:prstGeom>
        </p:spPr>
      </p:pic>
    </p:spTree>
    <p:extLst>
      <p:ext uri="{BB962C8B-B14F-4D97-AF65-F5344CB8AC3E}">
        <p14:creationId xmlns:p14="http://schemas.microsoft.com/office/powerpoint/2010/main" val="162187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0163-5280-E947-8143-6C4791B89B64}"/>
              </a:ext>
            </a:extLst>
          </p:cNvPr>
          <p:cNvSpPr>
            <a:spLocks noGrp="1"/>
          </p:cNvSpPr>
          <p:nvPr>
            <p:ph type="title"/>
          </p:nvPr>
        </p:nvSpPr>
        <p:spPr/>
        <p:txBody>
          <a:bodyPr/>
          <a:lstStyle/>
          <a:p>
            <a:r>
              <a:rPr lang="en-US"/>
              <a:t>Brainstorming</a:t>
            </a:r>
          </a:p>
        </p:txBody>
      </p:sp>
      <p:sp>
        <p:nvSpPr>
          <p:cNvPr id="3" name="Content Placeholder 2">
            <a:extLst>
              <a:ext uri="{FF2B5EF4-FFF2-40B4-BE49-F238E27FC236}">
                <a16:creationId xmlns:a16="http://schemas.microsoft.com/office/drawing/2014/main" id="{24DFCACE-7790-7522-F36B-003594C4DB96}"/>
              </a:ext>
            </a:extLst>
          </p:cNvPr>
          <p:cNvSpPr>
            <a:spLocks noGrp="1"/>
          </p:cNvSpPr>
          <p:nvPr>
            <p:ph idx="1"/>
          </p:nvPr>
        </p:nvSpPr>
        <p:spPr>
          <a:xfrm>
            <a:off x="576072" y="1825625"/>
            <a:ext cx="3904225" cy="4351338"/>
          </a:xfrm>
        </p:spPr>
        <p:txBody>
          <a:bodyPr vert="horz" lIns="91440" tIns="45720" rIns="91440" bIns="45720" rtlCol="0" anchor="t">
            <a:normAutofit/>
          </a:bodyPr>
          <a:lstStyle/>
          <a:p>
            <a:r>
              <a:rPr lang="en-US"/>
              <a:t>Non-invasive current detection</a:t>
            </a:r>
          </a:p>
          <a:p>
            <a:endParaRPr lang="en-US"/>
          </a:p>
          <a:p>
            <a:pPr marL="0" indent="0">
              <a:buNone/>
            </a:pPr>
            <a:endParaRPr lang="en-US"/>
          </a:p>
        </p:txBody>
      </p:sp>
      <p:sp>
        <p:nvSpPr>
          <p:cNvPr id="4" name="Date Placeholder 3">
            <a:extLst>
              <a:ext uri="{FF2B5EF4-FFF2-40B4-BE49-F238E27FC236}">
                <a16:creationId xmlns:a16="http://schemas.microsoft.com/office/drawing/2014/main" id="{63D36DC0-4931-DBE0-374C-E7BE021BC7DB}"/>
              </a:ext>
            </a:extLst>
          </p:cNvPr>
          <p:cNvSpPr>
            <a:spLocks noGrp="1"/>
          </p:cNvSpPr>
          <p:nvPr>
            <p:ph type="dt" sz="half" idx="10"/>
          </p:nvPr>
        </p:nvSpPr>
        <p:spPr/>
        <p:txBody>
          <a:bodyPr/>
          <a:lstStyle/>
          <a:p>
            <a:r>
              <a:rPr lang="en-US"/>
              <a:t>9/3/20XX</a:t>
            </a:r>
          </a:p>
        </p:txBody>
      </p:sp>
      <p:sp>
        <p:nvSpPr>
          <p:cNvPr id="6" name="Slide Number Placeholder 5">
            <a:extLst>
              <a:ext uri="{FF2B5EF4-FFF2-40B4-BE49-F238E27FC236}">
                <a16:creationId xmlns:a16="http://schemas.microsoft.com/office/drawing/2014/main" id="{B1837544-DB89-3B31-2FB2-09D9322B03E3}"/>
              </a:ext>
            </a:extLst>
          </p:cNvPr>
          <p:cNvSpPr>
            <a:spLocks noGrp="1"/>
          </p:cNvSpPr>
          <p:nvPr>
            <p:ph type="sldNum" sz="quarter" idx="12"/>
          </p:nvPr>
        </p:nvSpPr>
        <p:spPr/>
        <p:txBody>
          <a:bodyPr/>
          <a:lstStyle/>
          <a:p>
            <a:fld id="{D8DA9DAA-006C-4F4B-980E-E3DF019B24E2}" type="slidenum">
              <a:rPr lang="en-US" smtClean="0"/>
              <a:pPr/>
              <a:t>9</a:t>
            </a:fld>
            <a:endParaRPr lang="en-US"/>
          </a:p>
        </p:txBody>
      </p:sp>
      <p:pic>
        <p:nvPicPr>
          <p:cNvPr id="7" name="Picture 7" descr="A piece of paper with writing on it&#10;&#10;Description automatically generated">
            <a:extLst>
              <a:ext uri="{FF2B5EF4-FFF2-40B4-BE49-F238E27FC236}">
                <a16:creationId xmlns:a16="http://schemas.microsoft.com/office/drawing/2014/main" id="{7DAA0838-2184-75C4-8029-41D72E14E5C1}"/>
              </a:ext>
            </a:extLst>
          </p:cNvPr>
          <p:cNvPicPr>
            <a:picLocks noChangeAspect="1"/>
          </p:cNvPicPr>
          <p:nvPr/>
        </p:nvPicPr>
        <p:blipFill>
          <a:blip r:embed="rId6"/>
          <a:stretch>
            <a:fillRect/>
          </a:stretch>
        </p:blipFill>
        <p:spPr>
          <a:xfrm>
            <a:off x="698029" y="2692959"/>
            <a:ext cx="2743200" cy="3598155"/>
          </a:xfrm>
          <a:prstGeom prst="rect">
            <a:avLst/>
          </a:prstGeom>
        </p:spPr>
      </p:pic>
      <p:sp>
        <p:nvSpPr>
          <p:cNvPr id="9" name="Content Placeholder 2">
            <a:extLst>
              <a:ext uri="{FF2B5EF4-FFF2-40B4-BE49-F238E27FC236}">
                <a16:creationId xmlns:a16="http://schemas.microsoft.com/office/drawing/2014/main" id="{8D968A78-9254-98B4-F177-0F918719B4FD}"/>
              </a:ext>
            </a:extLst>
          </p:cNvPr>
          <p:cNvSpPr txBox="1">
            <a:spLocks/>
          </p:cNvSpPr>
          <p:nvPr/>
        </p:nvSpPr>
        <p:spPr>
          <a:xfrm>
            <a:off x="4246842" y="1827506"/>
            <a:ext cx="390422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Feedback Response</a:t>
            </a:r>
          </a:p>
          <a:p>
            <a:pPr marL="0" indent="0">
              <a:buFont typeface="Arial" panose="020B0604020202020204" pitchFamily="34" charset="0"/>
              <a:buNone/>
            </a:pPr>
            <a:endParaRPr lang="en-US"/>
          </a:p>
        </p:txBody>
      </p:sp>
      <p:sp>
        <p:nvSpPr>
          <p:cNvPr id="11" name="Content Placeholder 2">
            <a:extLst>
              <a:ext uri="{FF2B5EF4-FFF2-40B4-BE49-F238E27FC236}">
                <a16:creationId xmlns:a16="http://schemas.microsoft.com/office/drawing/2014/main" id="{7BCAB272-7202-7A10-533D-41E41222411B}"/>
              </a:ext>
            </a:extLst>
          </p:cNvPr>
          <p:cNvSpPr txBox="1">
            <a:spLocks/>
          </p:cNvSpPr>
          <p:nvPr/>
        </p:nvSpPr>
        <p:spPr>
          <a:xfrm>
            <a:off x="8028620" y="1827506"/>
            <a:ext cx="390422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Real Time Angle Measure</a:t>
            </a:r>
          </a:p>
          <a:p>
            <a:pPr marL="0" indent="0">
              <a:buFont typeface="Arial" panose="020B0604020202020204" pitchFamily="34" charset="0"/>
              <a:buNone/>
            </a:pPr>
            <a:endParaRPr lang="en-US"/>
          </a:p>
        </p:txBody>
      </p:sp>
      <p:pic>
        <p:nvPicPr>
          <p:cNvPr id="12" name="Picture 12" descr="Text, letter&#10;&#10;Description automatically generated">
            <a:extLst>
              <a:ext uri="{FF2B5EF4-FFF2-40B4-BE49-F238E27FC236}">
                <a16:creationId xmlns:a16="http://schemas.microsoft.com/office/drawing/2014/main" id="{A65DF113-288D-1FF9-2656-D8D67F82AA59}"/>
              </a:ext>
            </a:extLst>
          </p:cNvPr>
          <p:cNvPicPr>
            <a:picLocks noChangeAspect="1"/>
          </p:cNvPicPr>
          <p:nvPr/>
        </p:nvPicPr>
        <p:blipFill>
          <a:blip r:embed="rId7"/>
          <a:stretch>
            <a:fillRect/>
          </a:stretch>
        </p:blipFill>
        <p:spPr>
          <a:xfrm>
            <a:off x="4517437" y="2694145"/>
            <a:ext cx="2743200" cy="3783932"/>
          </a:xfrm>
          <a:prstGeom prst="rect">
            <a:avLst/>
          </a:prstGeom>
        </p:spPr>
      </p:pic>
      <p:pic>
        <p:nvPicPr>
          <p:cNvPr id="13" name="Picture 13" descr="Diagram&#10;&#10;Description automatically generated">
            <a:extLst>
              <a:ext uri="{FF2B5EF4-FFF2-40B4-BE49-F238E27FC236}">
                <a16:creationId xmlns:a16="http://schemas.microsoft.com/office/drawing/2014/main" id="{FDE3032D-BB11-0F02-A7DA-3E6518302A1D}"/>
              </a:ext>
            </a:extLst>
          </p:cNvPr>
          <p:cNvPicPr>
            <a:picLocks noChangeAspect="1"/>
          </p:cNvPicPr>
          <p:nvPr/>
        </p:nvPicPr>
        <p:blipFill>
          <a:blip r:embed="rId8"/>
          <a:stretch>
            <a:fillRect/>
          </a:stretch>
        </p:blipFill>
        <p:spPr>
          <a:xfrm>
            <a:off x="8176919" y="2693885"/>
            <a:ext cx="2432756" cy="3596304"/>
          </a:xfrm>
          <a:prstGeom prst="rect">
            <a:avLst/>
          </a:prstGeom>
        </p:spPr>
      </p:pic>
      <p:pic>
        <p:nvPicPr>
          <p:cNvPr id="5" name="Audio Recording May 3, 2023 at 5:48:10 PM">
            <a:hlinkClick r:id="" action="ppaction://media"/>
            <a:extLst>
              <a:ext uri="{FF2B5EF4-FFF2-40B4-BE49-F238E27FC236}">
                <a16:creationId xmlns:a16="http://schemas.microsoft.com/office/drawing/2014/main" id="{0CB34FCC-6E63-5575-DB0F-CC16D2D4BD4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203275" y="621506"/>
            <a:ext cx="812800" cy="812800"/>
          </a:xfrm>
          <a:prstGeom prst="rect">
            <a:avLst/>
          </a:prstGeom>
        </p:spPr>
      </p:pic>
    </p:spTree>
    <p:extLst>
      <p:ext uri="{BB962C8B-B14F-4D97-AF65-F5344CB8AC3E}">
        <p14:creationId xmlns:p14="http://schemas.microsoft.com/office/powerpoint/2010/main" val="203136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6950BFC3-D8DA-4A85-94F7-54DA5524770B}">
      <p188:commentRel xmlns:p188="http://schemas.microsoft.com/office/powerpoint/2018/8/main" r:id="rId5"/>
    </p:ext>
  </p:extLst>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6B00F74198C047B6E75B7ECADFD8D0" ma:contentTypeVersion="7" ma:contentTypeDescription="Create a new document." ma:contentTypeScope="" ma:versionID="b702897507852cc111ed11845fdf6e6f">
  <xsd:schema xmlns:xsd="http://www.w3.org/2001/XMLSchema" xmlns:xs="http://www.w3.org/2001/XMLSchema" xmlns:p="http://schemas.microsoft.com/office/2006/metadata/properties" xmlns:ns2="6e9593fd-8af4-45c0-a629-474dc5333802" targetNamespace="http://schemas.microsoft.com/office/2006/metadata/properties" ma:root="true" ma:fieldsID="64d2e30f457092eccf3a18975dc0b759" ns2:_="">
    <xsd:import namespace="6e9593fd-8af4-45c0-a629-474dc533380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593fd-8af4-45c0-a629-474dc53338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febfc9b-23e9-475f-892e-1eca44aac4ba"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e9593fd-8af4-45c0-a629-474dc533380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4C3E0E3-C3BB-462B-8014-45D35C2BA32A}">
  <ds:schemaRefs>
    <ds:schemaRef ds:uri="6e9593fd-8af4-45c0-a629-474dc53338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6e9593fd-8af4-45c0-a629-474dc5333802"/>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{61FD33C2-5B94-4A2D-AD10-0EAA06B7205C}tf89338750_win32</Template>
  <TotalTime>0</TotalTime>
  <Words>2564</Words>
  <Application>Microsoft Macintosh PowerPoint</Application>
  <PresentationFormat>Widescreen</PresentationFormat>
  <Paragraphs>341</Paragraphs>
  <Slides>27</Slides>
  <Notes>25</Notes>
  <HiddenSlides>0</HiddenSlides>
  <MMClips>28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Univers</vt:lpstr>
      <vt:lpstr>Wingdings</vt:lpstr>
      <vt:lpstr>GradientUnivers</vt:lpstr>
      <vt:lpstr>Real Time welding </vt:lpstr>
      <vt:lpstr>Team Members </vt:lpstr>
      <vt:lpstr>Introduction</vt:lpstr>
      <vt:lpstr>Problem Statement</vt:lpstr>
      <vt:lpstr>Research</vt:lpstr>
      <vt:lpstr>Literature Review</vt:lpstr>
      <vt:lpstr>Observations</vt:lpstr>
      <vt:lpstr>Interviews</vt:lpstr>
      <vt:lpstr>Brainstorming</vt:lpstr>
      <vt:lpstr>Criteria and Constraints</vt:lpstr>
      <vt:lpstr>Decision Matrix</vt:lpstr>
      <vt:lpstr>Winning Design</vt:lpstr>
      <vt:lpstr>System Diagram</vt:lpstr>
      <vt:lpstr>Sub-System (Gyroscope)</vt:lpstr>
      <vt:lpstr>Sub-System (Voltage and Current)</vt:lpstr>
      <vt:lpstr>Sub-System (Feedback Response)</vt:lpstr>
      <vt:lpstr>Sub-System (Computation)</vt:lpstr>
      <vt:lpstr>Materials</vt:lpstr>
      <vt:lpstr>Tools</vt:lpstr>
      <vt:lpstr>Budget</vt:lpstr>
      <vt:lpstr>Budget Continued</vt:lpstr>
      <vt:lpstr>Schedule</vt:lpstr>
      <vt:lpstr>Timeline</vt:lpstr>
      <vt:lpstr>Gantt Chart</vt:lpstr>
      <vt:lpstr>Acknowledgements</vt:lpstr>
      <vt:lpstr>Summary</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Liesl Klein</dc:creator>
  <cp:lastModifiedBy>Alex Rhodes</cp:lastModifiedBy>
  <cp:revision>2</cp:revision>
  <dcterms:created xsi:type="dcterms:W3CDTF">2023-04-25T18:09:43Z</dcterms:created>
  <dcterms:modified xsi:type="dcterms:W3CDTF">2023-05-03T22:24:07Z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0x010100BF6B00F74198C047B6E75B7ECADFD8D0</vt:lpwstr>
  </property>
  <property fmtid="{D5CDD505-2E9C-101B-9397-08002B2CF9AE}" pid="3" name="MediaServiceImageTags">
    <vt:lpwstr/>
  </property>
</Properties>
</file>